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58" r:id="rId6"/>
    <p:sldId id="266" r:id="rId7"/>
    <p:sldId id="259" r:id="rId8"/>
    <p:sldId id="260" r:id="rId9"/>
    <p:sldId id="261" r:id="rId10"/>
    <p:sldId id="262" r:id="rId11"/>
    <p:sldId id="268" r:id="rId12"/>
    <p:sldId id="263" r:id="rId13"/>
    <p:sldId id="267"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3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21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8964" y="1143000"/>
            <a:ext cx="6781800" cy="3429000"/>
          </a:xfrm>
        </p:spPr>
        <p:txBody>
          <a:bodyPr>
            <a:noAutofit/>
          </a:bodyPr>
          <a:lstStyle/>
          <a:p>
            <a:r>
              <a:rPr lang="en-US" sz="2800" b="1" dirty="0">
                <a:solidFill>
                  <a:schemeClr val="bg1"/>
                </a:solidFill>
                <a:latin typeface="Times New Roman" pitchFamily="18" charset="0"/>
                <a:cs typeface="Times New Roman" pitchFamily="18" charset="0"/>
              </a:rPr>
              <a:t>CETĂŢENIE ACTIVĂ ŞI SPIRIT ECOLOGIC PRIN EDUCAŢIE</a:t>
            </a:r>
            <a:r>
              <a:rPr lang="en-US" sz="2800" dirty="0">
                <a:solidFill>
                  <a:schemeClr val="bg1"/>
                </a:solidFill>
                <a:latin typeface="Times New Roman" pitchFamily="18" charset="0"/>
                <a:cs typeface="Times New Roman" pitchFamily="18" charset="0"/>
              </a:rPr>
              <a:t/>
            </a:r>
            <a:br>
              <a:rPr lang="en-US" sz="2800" dirty="0">
                <a:solidFill>
                  <a:schemeClr val="bg1"/>
                </a:solidFill>
                <a:latin typeface="Times New Roman" pitchFamily="18" charset="0"/>
                <a:cs typeface="Times New Roman" pitchFamily="18" charset="0"/>
              </a:rPr>
            </a:br>
            <a:r>
              <a:rPr lang="en-US" sz="2800" b="1" dirty="0">
                <a:solidFill>
                  <a:schemeClr val="bg1"/>
                </a:solidFill>
                <a:latin typeface="Times New Roman" pitchFamily="18" charset="0"/>
                <a:cs typeface="Times New Roman" pitchFamily="18" charset="0"/>
              </a:rPr>
              <a:t>FORMALĂ ŞI NON-FORMALĂ</a:t>
            </a:r>
            <a:r>
              <a:rPr lang="en-US" sz="2800" dirty="0">
                <a:solidFill>
                  <a:schemeClr val="bg1"/>
                </a:solidFill>
                <a:latin typeface="Times New Roman" pitchFamily="18" charset="0"/>
                <a:cs typeface="Times New Roman" pitchFamily="18" charset="0"/>
              </a:rPr>
              <a:t/>
            </a:r>
            <a:br>
              <a:rPr lang="en-US" sz="2800" dirty="0">
                <a:solidFill>
                  <a:schemeClr val="bg1"/>
                </a:solidFill>
                <a:latin typeface="Times New Roman" pitchFamily="18" charset="0"/>
                <a:cs typeface="Times New Roman" pitchFamily="18" charset="0"/>
              </a:rPr>
            </a:br>
            <a:r>
              <a:rPr lang="en-US" sz="2800" b="1" dirty="0">
                <a:solidFill>
                  <a:schemeClr val="bg1"/>
                </a:solidFill>
                <a:latin typeface="Times New Roman" pitchFamily="18" charset="0"/>
                <a:cs typeface="Times New Roman" pitchFamily="18" charset="0"/>
              </a:rPr>
              <a:t>(ACEAFNE)</a:t>
            </a:r>
            <a:r>
              <a:rPr lang="en-US" sz="2800" dirty="0">
                <a:solidFill>
                  <a:schemeClr val="bg1"/>
                </a:solidFill>
                <a:latin typeface="Times New Roman" pitchFamily="18" charset="0"/>
                <a:cs typeface="Times New Roman" pitchFamily="18" charset="0"/>
              </a:rPr>
              <a:t/>
            </a:r>
            <a:br>
              <a:rPr lang="en-US" sz="2800" dirty="0">
                <a:solidFill>
                  <a:schemeClr val="bg1"/>
                </a:solidFill>
                <a:latin typeface="Times New Roman" pitchFamily="18" charset="0"/>
                <a:cs typeface="Times New Roman" pitchFamily="18" charset="0"/>
              </a:rPr>
            </a:br>
            <a:r>
              <a:rPr lang="en-US" sz="2800" b="1" dirty="0">
                <a:solidFill>
                  <a:schemeClr val="bg1"/>
                </a:solidFill>
                <a:latin typeface="Times New Roman" pitchFamily="18" charset="0"/>
                <a:cs typeface="Times New Roman" pitchFamily="18" charset="0"/>
              </a:rPr>
              <a:t>2015-2017</a:t>
            </a:r>
            <a:r>
              <a:rPr lang="en-US" sz="2800" dirty="0">
                <a:solidFill>
                  <a:schemeClr val="bg1"/>
                </a:solidFill>
                <a:latin typeface="Times New Roman" pitchFamily="18" charset="0"/>
                <a:cs typeface="Times New Roman" pitchFamily="18" charset="0"/>
              </a:rPr>
              <a:t/>
            </a:r>
            <a:br>
              <a:rPr lang="en-US" sz="2800" dirty="0">
                <a:solidFill>
                  <a:schemeClr val="bg1"/>
                </a:solidFill>
                <a:latin typeface="Times New Roman" pitchFamily="18" charset="0"/>
                <a:cs typeface="Times New Roman" pitchFamily="18" charset="0"/>
              </a:rPr>
            </a:br>
            <a:r>
              <a:rPr lang="en-US" sz="2800" b="1" dirty="0" err="1">
                <a:solidFill>
                  <a:schemeClr val="bg1"/>
                </a:solidFill>
                <a:latin typeface="Times New Roman" pitchFamily="18" charset="0"/>
                <a:cs typeface="Times New Roman" pitchFamily="18" charset="0"/>
              </a:rPr>
              <a:t>Programul</a:t>
            </a:r>
            <a:r>
              <a:rPr lang="en-US" sz="2800" b="1" dirty="0">
                <a:solidFill>
                  <a:schemeClr val="bg1"/>
                </a:solidFill>
                <a:latin typeface="Times New Roman" pitchFamily="18" charset="0"/>
                <a:cs typeface="Times New Roman" pitchFamily="18" charset="0"/>
              </a:rPr>
              <a:t> Erasmus +</a:t>
            </a:r>
            <a:r>
              <a:rPr lang="en-US" sz="2800" dirty="0">
                <a:solidFill>
                  <a:schemeClr val="bg1"/>
                </a:solidFill>
                <a:latin typeface="Times New Roman" pitchFamily="18" charset="0"/>
                <a:cs typeface="Times New Roman" pitchFamily="18" charset="0"/>
              </a:rPr>
              <a:t/>
            </a:r>
            <a:br>
              <a:rPr lang="en-US" sz="2800" dirty="0">
                <a:solidFill>
                  <a:schemeClr val="bg1"/>
                </a:solidFill>
                <a:latin typeface="Times New Roman" pitchFamily="18" charset="0"/>
                <a:cs typeface="Times New Roman" pitchFamily="18" charset="0"/>
              </a:rPr>
            </a:br>
            <a:r>
              <a:rPr lang="en-US" sz="2800" b="1" dirty="0" err="1">
                <a:solidFill>
                  <a:schemeClr val="bg1"/>
                </a:solidFill>
                <a:latin typeface="Times New Roman" pitchFamily="18" charset="0"/>
                <a:cs typeface="Times New Roman" pitchFamily="18" charset="0"/>
              </a:rPr>
              <a:t>Parteneriate</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Strategice</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Acțiunea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Cheie</a:t>
            </a:r>
            <a:r>
              <a:rPr lang="en-US" sz="2800" b="1" dirty="0">
                <a:solidFill>
                  <a:schemeClr val="bg1"/>
                </a:solidFill>
                <a:latin typeface="Times New Roman" pitchFamily="18" charset="0"/>
                <a:cs typeface="Times New Roman" pitchFamily="18" charset="0"/>
              </a:rPr>
              <a:t> 2)</a:t>
            </a:r>
            <a:r>
              <a:rPr lang="en-US" sz="2800" dirty="0">
                <a:solidFill>
                  <a:schemeClr val="bg1"/>
                </a:solidFill>
                <a:latin typeface="Times New Roman" pitchFamily="18" charset="0"/>
                <a:cs typeface="Times New Roman" pitchFamily="18" charset="0"/>
              </a:rPr>
              <a:t/>
            </a:r>
            <a:br>
              <a:rPr lang="en-US" sz="2800" dirty="0">
                <a:solidFill>
                  <a:schemeClr val="bg1"/>
                </a:solidFill>
                <a:latin typeface="Times New Roman" pitchFamily="18" charset="0"/>
                <a:cs typeface="Times New Roman" pitchFamily="18" charset="0"/>
              </a:rPr>
            </a:br>
            <a:endParaRPr lang="en-US" sz="2800"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5943600"/>
            <a:ext cx="2971800" cy="725510"/>
          </a:xfrm>
          <a:prstGeom prst="rect">
            <a:avLst/>
          </a:prstGeom>
        </p:spPr>
      </p:pic>
    </p:spTree>
    <p:extLst>
      <p:ext uri="{BB962C8B-B14F-4D97-AF65-F5344CB8AC3E}">
        <p14:creationId xmlns:p14="http://schemas.microsoft.com/office/powerpoint/2010/main" val="331052955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Autofit/>
          </a:bodyPr>
          <a:lstStyle/>
          <a:p>
            <a:pPr lvl="0">
              <a:buFont typeface="Wingdings" pitchFamily="2" charset="2"/>
              <a:buChar char="Ø"/>
            </a:pPr>
            <a:r>
              <a:rPr lang="en-US" sz="2400" dirty="0" err="1">
                <a:latin typeface="Times New Roman" pitchFamily="18" charset="0"/>
                <a:cs typeface="Times New Roman" pitchFamily="18" charset="0"/>
              </a:rPr>
              <a:t>Analiza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chestionarelor</a:t>
            </a:r>
            <a:r>
              <a:rPr lang="en-US" sz="2400" dirty="0">
                <a:latin typeface="Times New Roman" pitchFamily="18" charset="0"/>
                <a:cs typeface="Times New Roman" pitchFamily="18" charset="0"/>
              </a:rPr>
              <a:t> de </a:t>
            </a:r>
            <a:r>
              <a:rPr lang="en-US" sz="2400" dirty="0" err="1">
                <a:latin typeface="Times New Roman" pitchFamily="18" charset="0"/>
                <a:cs typeface="Times New Roman" pitchFamily="18" charset="0"/>
              </a:rPr>
              <a:t>evaluare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iniţiale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şi</a:t>
            </a:r>
            <a:r>
              <a:rPr lang="en-US" sz="2400" dirty="0">
                <a:latin typeface="Times New Roman" pitchFamily="18" charset="0"/>
                <a:cs typeface="Times New Roman" pitchFamily="18" charset="0"/>
              </a:rPr>
              <a:t> de </a:t>
            </a:r>
            <a:r>
              <a:rPr lang="en-US" sz="2400" dirty="0" err="1">
                <a:latin typeface="Times New Roman" pitchFamily="18" charset="0"/>
                <a:cs typeface="Times New Roman" pitchFamily="18" charset="0"/>
              </a:rPr>
              <a:t>evaluare</a:t>
            </a:r>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impactului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activităţilor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realizate</a:t>
            </a:r>
            <a:r>
              <a:rPr lang="en-US" sz="2400" dirty="0">
                <a:latin typeface="Times New Roman" pitchFamily="18" charset="0"/>
                <a:cs typeface="Times New Roman" pitchFamily="18" charset="0"/>
              </a:rPr>
              <a:t> de </a:t>
            </a:r>
            <a:r>
              <a:rPr lang="en-US" sz="2400" dirty="0" err="1">
                <a:latin typeface="Times New Roman" pitchFamily="18" charset="0"/>
                <a:cs typeface="Times New Roman" pitchFamily="18" charset="0"/>
              </a:rPr>
              <a:t>România</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lvl="0">
              <a:buFont typeface="Wingdings" pitchFamily="2" charset="2"/>
              <a:buChar char="Ø"/>
            </a:pPr>
            <a:r>
              <a:rPr lang="en-US" sz="2400" dirty="0" err="1">
                <a:latin typeface="Times New Roman" pitchFamily="18" charset="0"/>
                <a:cs typeface="Times New Roman" pitchFamily="18" charset="0"/>
              </a:rPr>
              <a:t>Analiza</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adaptarea</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îmbunătăţirea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schiţelor</a:t>
            </a:r>
            <a:r>
              <a:rPr lang="en-US" sz="2400" dirty="0">
                <a:latin typeface="Times New Roman" pitchFamily="18" charset="0"/>
                <a:cs typeface="Times New Roman" pitchFamily="18" charset="0"/>
              </a:rPr>
              <a:t> de </a:t>
            </a:r>
            <a:r>
              <a:rPr lang="en-US" sz="2400" dirty="0" err="1">
                <a:latin typeface="Times New Roman" pitchFamily="18" charset="0"/>
                <a:cs typeface="Times New Roman" pitchFamily="18" charset="0"/>
              </a:rPr>
              <a:t>planificare</a:t>
            </a:r>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activităţilor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formale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şi</a:t>
            </a:r>
            <a:r>
              <a:rPr lang="en-US" sz="2400" dirty="0">
                <a:latin typeface="Times New Roman" pitchFamily="18" charset="0"/>
                <a:cs typeface="Times New Roman" pitchFamily="18" charset="0"/>
              </a:rPr>
              <a:t> non-</a:t>
            </a:r>
            <a:r>
              <a:rPr lang="en-US" sz="2400" dirty="0" err="1">
                <a:latin typeface="Times New Roman" pitchFamily="18" charset="0"/>
                <a:cs typeface="Times New Roman" pitchFamily="18" charset="0"/>
              </a:rPr>
              <a:t>formale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propuse</a:t>
            </a:r>
            <a:r>
              <a:rPr lang="en-US" sz="2400" dirty="0">
                <a:latin typeface="Times New Roman" pitchFamily="18" charset="0"/>
                <a:cs typeface="Times New Roman" pitchFamily="18" charset="0"/>
              </a:rPr>
              <a:t> de </a:t>
            </a:r>
            <a:r>
              <a:rPr lang="en-US" sz="2400" dirty="0" err="1" smtClean="0">
                <a:latin typeface="Times New Roman" pitchFamily="18" charset="0"/>
                <a:cs typeface="Times New Roman" pitchFamily="18" charset="0"/>
              </a:rPr>
              <a:t>România</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lvl="0">
              <a:buFont typeface="Wingdings" pitchFamily="2" charset="2"/>
              <a:buChar char="Ø"/>
            </a:pPr>
            <a:r>
              <a:rPr lang="en-US" sz="2400" dirty="0" err="1">
                <a:latin typeface="Times New Roman" pitchFamily="18" charset="0"/>
                <a:cs typeface="Times New Roman" pitchFamily="18" charset="0"/>
              </a:rPr>
              <a:t>Analiza</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adaptarea</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îmbunătăţirea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planului</a:t>
            </a:r>
            <a:r>
              <a:rPr lang="en-US" sz="2400" dirty="0">
                <a:latin typeface="Times New Roman" pitchFamily="18" charset="0"/>
                <a:cs typeface="Times New Roman" pitchFamily="18" charset="0"/>
              </a:rPr>
              <a:t> de </a:t>
            </a:r>
            <a:r>
              <a:rPr lang="en-US" sz="2400" dirty="0" err="1">
                <a:latin typeface="Times New Roman" pitchFamily="18" charset="0"/>
                <a:cs typeface="Times New Roman" pitchFamily="18" charset="0"/>
              </a:rPr>
              <a:t>diseminare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propus</a:t>
            </a:r>
            <a:r>
              <a:rPr lang="en-US" sz="2400" dirty="0">
                <a:latin typeface="Times New Roman" pitchFamily="18" charset="0"/>
                <a:cs typeface="Times New Roman" pitchFamily="18" charset="0"/>
              </a:rPr>
              <a:t> de </a:t>
            </a:r>
            <a:r>
              <a:rPr lang="en-US" sz="2400" dirty="0" err="1" smtClean="0">
                <a:latin typeface="Times New Roman" pitchFamily="18" charset="0"/>
                <a:cs typeface="Times New Roman" pitchFamily="18" charset="0"/>
              </a:rPr>
              <a:t>România</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lvl="0">
              <a:buFont typeface="Wingdings" pitchFamily="2" charset="2"/>
              <a:buChar char="Ø"/>
            </a:pPr>
            <a:r>
              <a:rPr lang="en-US" sz="2400" dirty="0" err="1">
                <a:latin typeface="Times New Roman" pitchFamily="18" charset="0"/>
                <a:cs typeface="Times New Roman" pitchFamily="18" charset="0"/>
              </a:rPr>
              <a:t>Stabilirea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datelor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pentru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activităţile</a:t>
            </a:r>
            <a:r>
              <a:rPr lang="en-US" sz="2400" dirty="0">
                <a:latin typeface="Times New Roman" pitchFamily="18" charset="0"/>
                <a:cs typeface="Times New Roman" pitchFamily="18" charset="0"/>
              </a:rPr>
              <a:t> de </a:t>
            </a:r>
            <a:r>
              <a:rPr lang="en-US" sz="2400" dirty="0" err="1">
                <a:latin typeface="Times New Roman" pitchFamily="18" charset="0"/>
                <a:cs typeface="Times New Roman" pitchFamily="18" charset="0"/>
              </a:rPr>
              <a:t>predare</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învăţare</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formare</a:t>
            </a:r>
            <a:r>
              <a:rPr lang="en-US" sz="2400" dirty="0">
                <a:latin typeface="Times New Roman" pitchFamily="18" charset="0"/>
                <a:cs typeface="Times New Roman" pitchFamily="18" charset="0"/>
              </a:rPr>
              <a:t> din </a:t>
            </a:r>
            <a:r>
              <a:rPr lang="en-US" sz="2400" dirty="0" err="1">
                <a:latin typeface="Times New Roman" pitchFamily="18" charset="0"/>
                <a:cs typeface="Times New Roman" pitchFamily="18" charset="0"/>
              </a:rPr>
              <a:t>primul</a:t>
            </a:r>
            <a:r>
              <a:rPr lang="en-US" sz="2400" dirty="0">
                <a:latin typeface="Times New Roman" pitchFamily="18" charset="0"/>
                <a:cs typeface="Times New Roman" pitchFamily="18" charset="0"/>
              </a:rPr>
              <a:t> an de </a:t>
            </a:r>
            <a:r>
              <a:rPr lang="en-US" sz="2400" dirty="0" err="1">
                <a:latin typeface="Times New Roman" pitchFamily="18" charset="0"/>
                <a:cs typeface="Times New Roman" pitchFamily="18" charset="0"/>
              </a:rPr>
              <a:t>proiect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conţinutul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şi</a:t>
            </a:r>
            <a:r>
              <a:rPr lang="en-US" sz="2400" dirty="0">
                <a:latin typeface="Times New Roman" pitchFamily="18" charset="0"/>
                <a:cs typeface="Times New Roman" pitchFamily="18" charset="0"/>
              </a:rPr>
              <a:t> forma </a:t>
            </a:r>
            <a:r>
              <a:rPr lang="en-US" sz="2400" dirty="0" err="1" smtClean="0">
                <a:latin typeface="Times New Roman" pitchFamily="18" charset="0"/>
                <a:cs typeface="Times New Roman" pitchFamily="18" charset="0"/>
              </a:rPr>
              <a:t>acestora</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lvl="0">
              <a:buFont typeface="Wingdings" pitchFamily="2" charset="2"/>
              <a:buChar char="Ø"/>
            </a:pPr>
            <a:r>
              <a:rPr lang="en-US" sz="2400" dirty="0" err="1">
                <a:latin typeface="Times New Roman" pitchFamily="18" charset="0"/>
                <a:cs typeface="Times New Roman" pitchFamily="18" charset="0"/>
              </a:rPr>
              <a:t>Rezultate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parcursul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proiectului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utilizarea</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acestora</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buFont typeface="Wingdings" pitchFamily="2" charset="2"/>
              <a:buChar char="Ø"/>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1563662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fontScale="62500" lnSpcReduction="20000"/>
          </a:bodyPr>
          <a:lstStyle/>
          <a:p>
            <a:pPr lvl="0">
              <a:buFont typeface="Wingdings" pitchFamily="2" charset="2"/>
              <a:buChar char="Ø"/>
            </a:pPr>
            <a:r>
              <a:rPr lang="en-US" dirty="0" err="1"/>
              <a:t>Sarcinile</a:t>
            </a:r>
            <a:r>
              <a:rPr lang="en-US" dirty="0"/>
              <a:t>/</a:t>
            </a:r>
            <a:r>
              <a:rPr lang="en-US" dirty="0" err="1"/>
              <a:t>responsabilităţile</a:t>
            </a:r>
            <a:r>
              <a:rPr lang="en-US" dirty="0"/>
              <a:t> care </a:t>
            </a:r>
            <a:r>
              <a:rPr lang="en-US" dirty="0" err="1"/>
              <a:t>revin</a:t>
            </a:r>
            <a:r>
              <a:rPr lang="en-US" dirty="0"/>
              <a:t> </a:t>
            </a:r>
            <a:r>
              <a:rPr lang="en-US" dirty="0" err="1"/>
              <a:t>fiecarei</a:t>
            </a:r>
            <a:r>
              <a:rPr lang="en-US" dirty="0"/>
              <a:t> </a:t>
            </a:r>
            <a:r>
              <a:rPr lang="en-US" dirty="0" err="1"/>
              <a:t>ţări</a:t>
            </a:r>
            <a:r>
              <a:rPr lang="en-US" dirty="0"/>
              <a:t> </a:t>
            </a:r>
            <a:r>
              <a:rPr lang="en-US" dirty="0" err="1"/>
              <a:t>în</a:t>
            </a:r>
            <a:r>
              <a:rPr lang="en-US" dirty="0"/>
              <a:t> </a:t>
            </a:r>
            <a:r>
              <a:rPr lang="en-US" dirty="0" err="1"/>
              <a:t>perioada</a:t>
            </a:r>
            <a:r>
              <a:rPr lang="en-US" dirty="0"/>
              <a:t> </a:t>
            </a:r>
            <a:r>
              <a:rPr lang="en-US" dirty="0" err="1"/>
              <a:t>imediat</a:t>
            </a:r>
            <a:r>
              <a:rPr lang="en-US" dirty="0"/>
              <a:t> </a:t>
            </a:r>
            <a:r>
              <a:rPr lang="en-US" dirty="0" err="1"/>
              <a:t>următoare</a:t>
            </a:r>
            <a:r>
              <a:rPr lang="en-US" dirty="0"/>
              <a:t>: </a:t>
            </a:r>
          </a:p>
          <a:p>
            <a:pPr lvl="1">
              <a:buFont typeface="Wingdings" pitchFamily="2" charset="2"/>
              <a:buChar char="v"/>
            </a:pPr>
            <a:r>
              <a:rPr lang="en-US" dirty="0" smtClean="0"/>
              <a:t> </a:t>
            </a:r>
            <a:r>
              <a:rPr lang="en-US" dirty="0" err="1"/>
              <a:t>Pagina</a:t>
            </a:r>
            <a:r>
              <a:rPr lang="en-US" dirty="0"/>
              <a:t> de Facebook  a </a:t>
            </a:r>
            <a:r>
              <a:rPr lang="en-US" dirty="0" err="1"/>
              <a:t>elevilor</a:t>
            </a:r>
            <a:r>
              <a:rPr lang="en-US" dirty="0"/>
              <a:t>- </a:t>
            </a:r>
            <a:r>
              <a:rPr lang="en-US" dirty="0" smtClean="0"/>
              <a:t>Italia;</a:t>
            </a:r>
            <a:endParaRPr lang="en-US" dirty="0"/>
          </a:p>
          <a:p>
            <a:pPr lvl="1">
              <a:buFont typeface="Wingdings" pitchFamily="2" charset="2"/>
              <a:buChar char="v"/>
            </a:pPr>
            <a:r>
              <a:rPr lang="en-US" dirty="0" smtClean="0"/>
              <a:t> </a:t>
            </a:r>
            <a:r>
              <a:rPr lang="en-US" dirty="0" err="1"/>
              <a:t>Finalizarea</a:t>
            </a:r>
            <a:r>
              <a:rPr lang="en-US" dirty="0"/>
              <a:t> </a:t>
            </a:r>
            <a:r>
              <a:rPr lang="en-US" dirty="0" err="1"/>
              <a:t>pliantului</a:t>
            </a:r>
            <a:r>
              <a:rPr lang="en-US" dirty="0"/>
              <a:t> de </a:t>
            </a:r>
            <a:r>
              <a:rPr lang="en-US" dirty="0" err="1"/>
              <a:t>promovare</a:t>
            </a:r>
            <a:r>
              <a:rPr lang="en-US" dirty="0"/>
              <a:t> a </a:t>
            </a:r>
            <a:r>
              <a:rPr lang="en-US" dirty="0" err="1"/>
              <a:t>proiectului</a:t>
            </a:r>
            <a:r>
              <a:rPr lang="en-US" dirty="0"/>
              <a:t>- </a:t>
            </a:r>
            <a:r>
              <a:rPr lang="en-US" dirty="0" err="1" smtClean="0"/>
              <a:t>Cehia</a:t>
            </a:r>
            <a:r>
              <a:rPr lang="en-US" dirty="0" smtClean="0"/>
              <a:t>;</a:t>
            </a:r>
            <a:endParaRPr lang="en-US" dirty="0"/>
          </a:p>
          <a:p>
            <a:pPr lvl="1">
              <a:buFont typeface="Wingdings" pitchFamily="2" charset="2"/>
              <a:buChar char="v"/>
            </a:pPr>
            <a:r>
              <a:rPr lang="en-US" dirty="0" smtClean="0"/>
              <a:t> </a:t>
            </a:r>
            <a:r>
              <a:rPr lang="en-US" dirty="0" err="1"/>
              <a:t>Realizarea</a:t>
            </a:r>
            <a:r>
              <a:rPr lang="en-US" dirty="0"/>
              <a:t> </a:t>
            </a:r>
            <a:r>
              <a:rPr lang="en-US" dirty="0" err="1"/>
              <a:t>jurnalului</a:t>
            </a:r>
            <a:r>
              <a:rPr lang="en-US" dirty="0"/>
              <a:t> </a:t>
            </a:r>
            <a:r>
              <a:rPr lang="en-US" dirty="0" err="1"/>
              <a:t>proiectului</a:t>
            </a:r>
            <a:r>
              <a:rPr lang="en-US" dirty="0"/>
              <a:t>- </a:t>
            </a:r>
            <a:r>
              <a:rPr lang="en-US" dirty="0" err="1" smtClean="0"/>
              <a:t>Polonia</a:t>
            </a:r>
            <a:r>
              <a:rPr lang="en-US" dirty="0" smtClean="0"/>
              <a:t>;</a:t>
            </a:r>
            <a:endParaRPr lang="en-US" dirty="0"/>
          </a:p>
          <a:p>
            <a:pPr lvl="1">
              <a:buFont typeface="Wingdings" pitchFamily="2" charset="2"/>
              <a:buChar char="v"/>
            </a:pPr>
            <a:r>
              <a:rPr lang="en-US" dirty="0" smtClean="0"/>
              <a:t> </a:t>
            </a:r>
            <a:r>
              <a:rPr lang="en-US" dirty="0" err="1"/>
              <a:t>Realizarea</a:t>
            </a:r>
            <a:r>
              <a:rPr lang="en-US" dirty="0"/>
              <a:t> site-</a:t>
            </a:r>
            <a:r>
              <a:rPr lang="en-US" dirty="0" err="1"/>
              <a:t>ului</a:t>
            </a:r>
            <a:r>
              <a:rPr lang="en-US" dirty="0"/>
              <a:t> </a:t>
            </a:r>
            <a:r>
              <a:rPr lang="en-US" dirty="0" err="1"/>
              <a:t>proiectului</a:t>
            </a:r>
            <a:r>
              <a:rPr lang="en-US" dirty="0"/>
              <a:t>- </a:t>
            </a:r>
            <a:r>
              <a:rPr lang="en-US" dirty="0" smtClean="0"/>
              <a:t>Romania;</a:t>
            </a:r>
            <a:endParaRPr lang="en-US" dirty="0"/>
          </a:p>
          <a:p>
            <a:pPr lvl="1">
              <a:buFont typeface="Wingdings" pitchFamily="2" charset="2"/>
              <a:buChar char="v"/>
            </a:pPr>
            <a:r>
              <a:rPr lang="en-US" dirty="0" smtClean="0"/>
              <a:t> </a:t>
            </a:r>
            <a:r>
              <a:rPr lang="en-US" dirty="0" err="1"/>
              <a:t>Contactarea</a:t>
            </a:r>
            <a:r>
              <a:rPr lang="en-US" dirty="0"/>
              <a:t> </a:t>
            </a:r>
            <a:r>
              <a:rPr lang="en-US" dirty="0" err="1"/>
              <a:t>furnizorilor</a:t>
            </a:r>
            <a:r>
              <a:rPr lang="en-US" dirty="0"/>
              <a:t> de </a:t>
            </a:r>
            <a:r>
              <a:rPr lang="en-US" dirty="0" err="1"/>
              <a:t>formare</a:t>
            </a:r>
            <a:r>
              <a:rPr lang="en-US" dirty="0"/>
              <a:t> IT </a:t>
            </a:r>
            <a:r>
              <a:rPr lang="en-US" dirty="0" err="1"/>
              <a:t>şi</a:t>
            </a:r>
            <a:r>
              <a:rPr lang="en-US" dirty="0"/>
              <a:t> </a:t>
            </a:r>
            <a:r>
              <a:rPr lang="en-US" dirty="0" err="1"/>
              <a:t>mediu</a:t>
            </a:r>
            <a:r>
              <a:rPr lang="en-US" dirty="0"/>
              <a:t>- Anglia </a:t>
            </a:r>
            <a:r>
              <a:rPr lang="en-US" dirty="0" err="1"/>
              <a:t>şi</a:t>
            </a:r>
            <a:r>
              <a:rPr lang="en-US" dirty="0"/>
              <a:t> </a:t>
            </a:r>
            <a:r>
              <a:rPr lang="en-US" dirty="0" err="1" smtClean="0"/>
              <a:t>Lituania</a:t>
            </a:r>
            <a:r>
              <a:rPr lang="en-US" dirty="0" smtClean="0"/>
              <a:t>;</a:t>
            </a:r>
            <a:endParaRPr lang="en-US" dirty="0"/>
          </a:p>
          <a:p>
            <a:pPr lvl="1">
              <a:buFont typeface="Wingdings" pitchFamily="2" charset="2"/>
              <a:buChar char="v"/>
            </a:pPr>
            <a:r>
              <a:rPr lang="en-US" dirty="0" smtClean="0"/>
              <a:t> </a:t>
            </a:r>
            <a:r>
              <a:rPr lang="en-US" dirty="0" err="1"/>
              <a:t>Finalizarea</a:t>
            </a:r>
            <a:r>
              <a:rPr lang="en-US" dirty="0"/>
              <a:t> </a:t>
            </a:r>
            <a:r>
              <a:rPr lang="en-US" dirty="0" err="1"/>
              <a:t>chestionarelor</a:t>
            </a:r>
            <a:r>
              <a:rPr lang="en-US" dirty="0"/>
              <a:t> </a:t>
            </a:r>
            <a:r>
              <a:rPr lang="en-US" dirty="0" err="1"/>
              <a:t>iniţiale</a:t>
            </a:r>
            <a:r>
              <a:rPr lang="en-US" dirty="0"/>
              <a:t>- </a:t>
            </a:r>
            <a:r>
              <a:rPr lang="en-US" dirty="0" err="1"/>
              <a:t>toate</a:t>
            </a:r>
            <a:r>
              <a:rPr lang="en-US" dirty="0"/>
              <a:t> </a:t>
            </a:r>
            <a:r>
              <a:rPr lang="en-US" dirty="0" err="1" smtClean="0"/>
              <a:t>ţările</a:t>
            </a:r>
            <a:r>
              <a:rPr lang="en-US" dirty="0" smtClean="0"/>
              <a:t>;</a:t>
            </a:r>
            <a:endParaRPr lang="en-US" dirty="0"/>
          </a:p>
          <a:p>
            <a:pPr lvl="1">
              <a:buFont typeface="Wingdings" pitchFamily="2" charset="2"/>
              <a:buChar char="v"/>
            </a:pPr>
            <a:r>
              <a:rPr lang="en-US" dirty="0" smtClean="0"/>
              <a:t> </a:t>
            </a:r>
            <a:r>
              <a:rPr lang="en-US" dirty="0" err="1"/>
              <a:t>Finalizarea</a:t>
            </a:r>
            <a:r>
              <a:rPr lang="en-US" dirty="0"/>
              <a:t> </a:t>
            </a:r>
            <a:r>
              <a:rPr lang="en-US" dirty="0" err="1"/>
              <a:t>schiţelor</a:t>
            </a:r>
            <a:r>
              <a:rPr lang="en-US" dirty="0"/>
              <a:t> de </a:t>
            </a:r>
            <a:r>
              <a:rPr lang="en-US" dirty="0" err="1"/>
              <a:t>lucru</a:t>
            </a:r>
            <a:r>
              <a:rPr lang="en-US" dirty="0"/>
              <a:t> </a:t>
            </a:r>
            <a:r>
              <a:rPr lang="en-US" dirty="0" err="1"/>
              <a:t>pentru</a:t>
            </a:r>
            <a:r>
              <a:rPr lang="en-US" dirty="0"/>
              <a:t> </a:t>
            </a:r>
            <a:r>
              <a:rPr lang="en-US" dirty="0" err="1"/>
              <a:t>activităţile</a:t>
            </a:r>
            <a:r>
              <a:rPr lang="en-US" dirty="0"/>
              <a:t> </a:t>
            </a:r>
            <a:r>
              <a:rPr lang="en-US" dirty="0" err="1"/>
              <a:t>formale</a:t>
            </a:r>
            <a:r>
              <a:rPr lang="en-US" dirty="0"/>
              <a:t> </a:t>
            </a:r>
            <a:r>
              <a:rPr lang="en-US" dirty="0" err="1"/>
              <a:t>şi</a:t>
            </a:r>
            <a:r>
              <a:rPr lang="en-US" dirty="0"/>
              <a:t> non-</a:t>
            </a:r>
            <a:r>
              <a:rPr lang="en-US" dirty="0" err="1"/>
              <a:t>formale</a:t>
            </a:r>
            <a:r>
              <a:rPr lang="en-US" dirty="0"/>
              <a:t>- </a:t>
            </a:r>
            <a:r>
              <a:rPr lang="en-US" dirty="0" err="1" smtClean="0"/>
              <a:t>Polonia</a:t>
            </a:r>
            <a:r>
              <a:rPr lang="en-US" dirty="0"/>
              <a:t>;</a:t>
            </a:r>
          </a:p>
          <a:p>
            <a:pPr lvl="1">
              <a:buFont typeface="Wingdings" pitchFamily="2" charset="2"/>
              <a:buChar char="v"/>
            </a:pPr>
            <a:r>
              <a:rPr lang="en-US" dirty="0" smtClean="0"/>
              <a:t> </a:t>
            </a:r>
            <a:r>
              <a:rPr lang="en-US" dirty="0" err="1"/>
              <a:t>Înscrierea</a:t>
            </a:r>
            <a:r>
              <a:rPr lang="en-US" dirty="0"/>
              <a:t> </a:t>
            </a:r>
            <a:r>
              <a:rPr lang="en-US" dirty="0" err="1"/>
              <a:t>proiectului</a:t>
            </a:r>
            <a:r>
              <a:rPr lang="en-US" dirty="0"/>
              <a:t> </a:t>
            </a:r>
            <a:r>
              <a:rPr lang="en-US" dirty="0" err="1"/>
              <a:t>pe</a:t>
            </a:r>
            <a:r>
              <a:rPr lang="en-US" dirty="0"/>
              <a:t> </a:t>
            </a:r>
            <a:r>
              <a:rPr lang="en-US" dirty="0" err="1"/>
              <a:t>platforma</a:t>
            </a:r>
            <a:r>
              <a:rPr lang="en-US" dirty="0"/>
              <a:t> </a:t>
            </a:r>
            <a:r>
              <a:rPr lang="en-US" dirty="0" err="1"/>
              <a:t>eTwinning</a:t>
            </a:r>
            <a:r>
              <a:rPr lang="en-US" dirty="0"/>
              <a:t>- </a:t>
            </a:r>
            <a:r>
              <a:rPr lang="en-US" dirty="0" err="1" smtClean="0"/>
              <a:t>Portugalia</a:t>
            </a:r>
            <a:r>
              <a:rPr lang="en-US" dirty="0" smtClean="0"/>
              <a:t>;</a:t>
            </a:r>
            <a:endParaRPr lang="en-US" dirty="0"/>
          </a:p>
          <a:p>
            <a:pPr lvl="1">
              <a:buFont typeface="Wingdings" pitchFamily="2" charset="2"/>
              <a:buChar char="v"/>
            </a:pPr>
            <a:r>
              <a:rPr lang="en-US" dirty="0" smtClean="0"/>
              <a:t> </a:t>
            </a:r>
            <a:r>
              <a:rPr lang="en-US" dirty="0" err="1"/>
              <a:t>Realizarea</a:t>
            </a:r>
            <a:r>
              <a:rPr lang="en-US" dirty="0"/>
              <a:t> </a:t>
            </a:r>
            <a:r>
              <a:rPr lang="en-US" dirty="0" err="1"/>
              <a:t>primului</a:t>
            </a:r>
            <a:r>
              <a:rPr lang="en-US" dirty="0"/>
              <a:t> </a:t>
            </a:r>
            <a:r>
              <a:rPr lang="en-US" dirty="0" err="1"/>
              <a:t>produs</a:t>
            </a:r>
            <a:r>
              <a:rPr lang="en-US" dirty="0"/>
              <a:t> </a:t>
            </a:r>
            <a:r>
              <a:rPr lang="en-US" dirty="0" err="1"/>
              <a:t>intelectual</a:t>
            </a:r>
            <a:r>
              <a:rPr lang="en-US" dirty="0"/>
              <a:t> </a:t>
            </a:r>
            <a:r>
              <a:rPr lang="en-US" dirty="0" err="1"/>
              <a:t>pentru</a:t>
            </a:r>
            <a:r>
              <a:rPr lang="en-US" dirty="0"/>
              <a:t> a fi </a:t>
            </a:r>
            <a:r>
              <a:rPr lang="en-US" dirty="0" err="1"/>
              <a:t>implementat</a:t>
            </a:r>
            <a:r>
              <a:rPr lang="en-US" dirty="0"/>
              <a:t> </a:t>
            </a:r>
            <a:r>
              <a:rPr lang="en-US" dirty="0" err="1"/>
              <a:t>în</a:t>
            </a:r>
            <a:r>
              <a:rPr lang="en-US" dirty="0"/>
              <a:t> </a:t>
            </a:r>
            <a:r>
              <a:rPr lang="en-US" dirty="0" err="1"/>
              <a:t>cadrul</a:t>
            </a:r>
            <a:r>
              <a:rPr lang="en-US" dirty="0"/>
              <a:t> </a:t>
            </a:r>
            <a:r>
              <a:rPr lang="en-US" dirty="0" err="1"/>
              <a:t>activităţii</a:t>
            </a:r>
            <a:r>
              <a:rPr lang="en-US" dirty="0"/>
              <a:t> de </a:t>
            </a:r>
            <a:r>
              <a:rPr lang="en-US" dirty="0" err="1"/>
              <a:t>predare</a:t>
            </a:r>
            <a:r>
              <a:rPr lang="en-US" dirty="0"/>
              <a:t>/</a:t>
            </a:r>
            <a:r>
              <a:rPr lang="en-US" dirty="0" err="1"/>
              <a:t>învăţare</a:t>
            </a:r>
            <a:r>
              <a:rPr lang="en-US" dirty="0"/>
              <a:t>/</a:t>
            </a:r>
            <a:r>
              <a:rPr lang="en-US" dirty="0" err="1"/>
              <a:t>formare</a:t>
            </a:r>
            <a:r>
              <a:rPr lang="en-US" dirty="0"/>
              <a:t> din Anglia – “Teacher Training Curriculum on Environmental Issues”- Anglia </a:t>
            </a:r>
            <a:r>
              <a:rPr lang="ro-RO" dirty="0"/>
              <a:t>şi</a:t>
            </a:r>
            <a:r>
              <a:rPr lang="en-US" dirty="0"/>
              <a:t> </a:t>
            </a:r>
            <a:r>
              <a:rPr lang="en-US" dirty="0" err="1" smtClean="0"/>
              <a:t>Suedia</a:t>
            </a:r>
            <a:r>
              <a:rPr lang="en-US" dirty="0" smtClean="0"/>
              <a:t>;</a:t>
            </a:r>
            <a:endParaRPr lang="en-US" dirty="0"/>
          </a:p>
          <a:p>
            <a:pPr lvl="1">
              <a:buFont typeface="Wingdings" pitchFamily="2" charset="2"/>
              <a:buChar char="v"/>
            </a:pPr>
            <a:r>
              <a:rPr lang="en-US" dirty="0" smtClean="0"/>
              <a:t> </a:t>
            </a:r>
            <a:r>
              <a:rPr lang="en-US" dirty="0" err="1"/>
              <a:t>Aplicarea</a:t>
            </a:r>
            <a:r>
              <a:rPr lang="en-US" dirty="0"/>
              <a:t> </a:t>
            </a:r>
            <a:r>
              <a:rPr lang="en-US" dirty="0" err="1"/>
              <a:t>chestionarelor</a:t>
            </a:r>
            <a:r>
              <a:rPr lang="en-US" dirty="0"/>
              <a:t> de </a:t>
            </a:r>
            <a:r>
              <a:rPr lang="en-US" dirty="0" err="1"/>
              <a:t>evaluare</a:t>
            </a:r>
            <a:r>
              <a:rPr lang="en-US" dirty="0"/>
              <a:t> </a:t>
            </a:r>
            <a:r>
              <a:rPr lang="en-US" dirty="0" err="1"/>
              <a:t>initială</a:t>
            </a:r>
            <a:r>
              <a:rPr lang="en-US" dirty="0"/>
              <a:t> ( </a:t>
            </a:r>
            <a:r>
              <a:rPr lang="en-US" dirty="0" err="1"/>
              <a:t>pentru</a:t>
            </a:r>
            <a:r>
              <a:rPr lang="en-US" dirty="0"/>
              <a:t> </a:t>
            </a:r>
            <a:r>
              <a:rPr lang="en-US" dirty="0" err="1"/>
              <a:t>elevi</a:t>
            </a:r>
            <a:r>
              <a:rPr lang="en-US" dirty="0"/>
              <a:t>, </a:t>
            </a:r>
            <a:r>
              <a:rPr lang="en-US" dirty="0" err="1"/>
              <a:t>profesori</a:t>
            </a:r>
            <a:r>
              <a:rPr lang="en-US" dirty="0"/>
              <a:t>, </a:t>
            </a:r>
            <a:r>
              <a:rPr lang="en-US" dirty="0" err="1"/>
              <a:t>directori</a:t>
            </a:r>
            <a:r>
              <a:rPr lang="en-US" dirty="0"/>
              <a:t>, </a:t>
            </a:r>
            <a:r>
              <a:rPr lang="en-US" dirty="0" err="1"/>
              <a:t>părinţi</a:t>
            </a:r>
            <a:r>
              <a:rPr lang="en-US" dirty="0"/>
              <a:t>)- </a:t>
            </a:r>
            <a:r>
              <a:rPr lang="en-US" dirty="0" err="1"/>
              <a:t>toate</a:t>
            </a:r>
            <a:r>
              <a:rPr lang="en-US" dirty="0"/>
              <a:t> </a:t>
            </a:r>
            <a:r>
              <a:rPr lang="en-US" dirty="0" err="1" smtClean="0"/>
              <a:t>ţările</a:t>
            </a:r>
            <a:r>
              <a:rPr lang="en-US" dirty="0" smtClean="0"/>
              <a:t>;</a:t>
            </a:r>
            <a:endParaRPr lang="en-US" dirty="0"/>
          </a:p>
          <a:p>
            <a:pPr lvl="1">
              <a:buFont typeface="Wingdings" pitchFamily="2" charset="2"/>
              <a:buChar char="v"/>
            </a:pPr>
            <a:r>
              <a:rPr lang="en-US" dirty="0" smtClean="0"/>
              <a:t> </a:t>
            </a:r>
            <a:r>
              <a:rPr lang="en-US" dirty="0" err="1"/>
              <a:t>Colectarea</a:t>
            </a:r>
            <a:r>
              <a:rPr lang="en-US" dirty="0"/>
              <a:t>, </a:t>
            </a:r>
            <a:r>
              <a:rPr lang="en-US" dirty="0" err="1"/>
              <a:t>analiza</a:t>
            </a:r>
            <a:r>
              <a:rPr lang="en-US" dirty="0"/>
              <a:t> </a:t>
            </a:r>
            <a:r>
              <a:rPr lang="en-US" dirty="0" err="1"/>
              <a:t>şi</a:t>
            </a:r>
            <a:r>
              <a:rPr lang="en-US" dirty="0"/>
              <a:t> </a:t>
            </a:r>
            <a:r>
              <a:rPr lang="en-US" dirty="0" err="1"/>
              <a:t>interpretarea</a:t>
            </a:r>
            <a:r>
              <a:rPr lang="en-US" dirty="0"/>
              <a:t>  </a:t>
            </a:r>
            <a:r>
              <a:rPr lang="en-US" dirty="0" err="1"/>
              <a:t>rezultatelor</a:t>
            </a:r>
            <a:r>
              <a:rPr lang="en-US" dirty="0"/>
              <a:t> </a:t>
            </a:r>
            <a:r>
              <a:rPr lang="en-US" dirty="0" err="1"/>
              <a:t>chestionarelor</a:t>
            </a:r>
            <a:r>
              <a:rPr lang="en-US" dirty="0"/>
              <a:t> –</a:t>
            </a:r>
            <a:r>
              <a:rPr lang="en-US" dirty="0" err="1" smtClean="0"/>
              <a:t>România</a:t>
            </a:r>
            <a:r>
              <a:rPr lang="en-US" dirty="0" smtClean="0"/>
              <a:t>;</a:t>
            </a:r>
            <a:endParaRPr lang="en-US" dirty="0"/>
          </a:p>
          <a:p>
            <a:endParaRPr lang="en-US" dirty="0"/>
          </a:p>
        </p:txBody>
      </p:sp>
    </p:spTree>
    <p:extLst>
      <p:ext uri="{BB962C8B-B14F-4D97-AF65-F5344CB8AC3E}">
        <p14:creationId xmlns:p14="http://schemas.microsoft.com/office/powerpoint/2010/main" val="87652910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3276600"/>
            <a:ext cx="2819400" cy="487362"/>
          </a:xfrm>
        </p:spPr>
        <p:txBody>
          <a:bodyPr>
            <a:normAutofit fontScale="90000"/>
          </a:bodyPr>
          <a:lstStyle/>
          <a:p>
            <a:endParaRPr lang="en-US" dirty="0"/>
          </a:p>
        </p:txBody>
      </p:sp>
      <p:sp>
        <p:nvSpPr>
          <p:cNvPr id="11" name="Content Placeholder 10"/>
          <p:cNvSpPr>
            <a:spLocks noGrp="1"/>
          </p:cNvSpPr>
          <p:nvPr>
            <p:ph idx="1"/>
          </p:nvPr>
        </p:nvSpPr>
        <p:spPr>
          <a:xfrm>
            <a:off x="5379196" y="1600200"/>
            <a:ext cx="2133600" cy="639763"/>
          </a:xfrm>
        </p:spPr>
        <p:txBody>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752600"/>
            <a:ext cx="6064996" cy="4548747"/>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533400"/>
            <a:ext cx="2726250" cy="3636818"/>
          </a:xfrm>
          <a:prstGeom prst="rect">
            <a:avLst/>
          </a:prstGeom>
        </p:spPr>
      </p:pic>
    </p:spTree>
    <p:extLst>
      <p:ext uri="{BB962C8B-B14F-4D97-AF65-F5344CB8AC3E}">
        <p14:creationId xmlns:p14="http://schemas.microsoft.com/office/powerpoint/2010/main" val="56218317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buNone/>
            </a:pPr>
            <a:r>
              <a:rPr lang="en-US" sz="2400" dirty="0" err="1">
                <a:latin typeface="Times New Roman" pitchFamily="18" charset="0"/>
                <a:cs typeface="Times New Roman" pitchFamily="18" charset="0"/>
              </a:rPr>
              <a:t>Întâlnirea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transnaţională</a:t>
            </a:r>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fost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evaluată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printr</a:t>
            </a:r>
            <a:r>
              <a:rPr lang="en-US" sz="2400" dirty="0">
                <a:latin typeface="Times New Roman" pitchFamily="18" charset="0"/>
                <a:cs typeface="Times New Roman" pitchFamily="18" charset="0"/>
              </a:rPr>
              <a:t>-un </a:t>
            </a:r>
            <a:r>
              <a:rPr lang="en-US" sz="2400" dirty="0" err="1">
                <a:latin typeface="Times New Roman" pitchFamily="18" charset="0"/>
                <a:cs typeface="Times New Roman" pitchFamily="18" charset="0"/>
              </a:rPr>
              <a:t>chestionar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prin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observare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directă</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implicarea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participanţilor</a:t>
            </a:r>
            <a:r>
              <a:rPr lang="en-US" sz="2400" dirty="0">
                <a:latin typeface="Times New Roman" pitchFamily="18" charset="0"/>
                <a:cs typeface="Times New Roman" pitchFamily="18" charset="0"/>
              </a:rPr>
              <a:t> la </a:t>
            </a:r>
            <a:r>
              <a:rPr lang="en-US" sz="2400" dirty="0" err="1">
                <a:latin typeface="Times New Roman" pitchFamily="18" charset="0"/>
                <a:cs typeface="Times New Roman" pitchFamily="18" charset="0"/>
              </a:rPr>
              <a:t>discuţii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colaborarea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în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găsirea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soluţiilor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adaptarea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îmbunătăţirea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materialelor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propuse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chestionare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schiţe</a:t>
            </a:r>
            <a:r>
              <a:rPr lang="en-US" sz="2400" dirty="0">
                <a:latin typeface="Times New Roman" pitchFamily="18" charset="0"/>
                <a:cs typeface="Times New Roman" pitchFamily="18" charset="0"/>
              </a:rPr>
              <a:t> de </a:t>
            </a:r>
            <a:r>
              <a:rPr lang="en-US" sz="2400" dirty="0" err="1">
                <a:latin typeface="Times New Roman" pitchFamily="18" charset="0"/>
                <a:cs typeface="Times New Roman" pitchFamily="18" charset="0"/>
              </a:rPr>
              <a:t>planificare</a:t>
            </a:r>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activităţilor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planul</a:t>
            </a:r>
            <a:r>
              <a:rPr lang="en-US" sz="2400" dirty="0">
                <a:latin typeface="Times New Roman" pitchFamily="18" charset="0"/>
                <a:cs typeface="Times New Roman" pitchFamily="18" charset="0"/>
              </a:rPr>
              <a:t> de </a:t>
            </a:r>
            <a:r>
              <a:rPr lang="en-US" sz="2400" dirty="0" err="1">
                <a:latin typeface="Times New Roman" pitchFamily="18" charset="0"/>
                <a:cs typeface="Times New Roman" pitchFamily="18" charset="0"/>
              </a:rPr>
              <a:t>diseminare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valorizare</a:t>
            </a:r>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rezultatelor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interesul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pentru</a:t>
            </a:r>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clarifica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problemele</a:t>
            </a:r>
            <a:r>
              <a:rPr lang="en-US" sz="2400" dirty="0">
                <a:latin typeface="Times New Roman" pitchFamily="18" charset="0"/>
                <a:cs typeface="Times New Roman" pitchFamily="18" charset="0"/>
              </a:rPr>
              <a:t> legate de </a:t>
            </a:r>
            <a:r>
              <a:rPr lang="en-US" sz="2400" dirty="0" err="1">
                <a:latin typeface="Times New Roman" pitchFamily="18" charset="0"/>
                <a:cs typeface="Times New Roman" pitchFamily="18" charset="0"/>
              </a:rPr>
              <a:t>buget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activităţi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rezultate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Ţara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gazdă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întocmi</a:t>
            </a:r>
            <a:r>
              <a:rPr lang="en-US" sz="2400" dirty="0">
                <a:latin typeface="Times New Roman" pitchFamily="18" charset="0"/>
                <a:cs typeface="Times New Roman" pitchFamily="18" charset="0"/>
              </a:rPr>
              <a:t> un </a:t>
            </a:r>
            <a:r>
              <a:rPr lang="en-US" sz="2400" dirty="0" err="1">
                <a:latin typeface="Times New Roman" pitchFamily="18" charset="0"/>
                <a:cs typeface="Times New Roman" pitchFamily="18" charset="0"/>
              </a:rPr>
              <a:t>raport</a:t>
            </a:r>
            <a:r>
              <a:rPr lang="en-US" sz="2400" dirty="0">
                <a:latin typeface="Times New Roman" pitchFamily="18" charset="0"/>
                <a:cs typeface="Times New Roman" pitchFamily="18" charset="0"/>
              </a:rPr>
              <a:t> al </a:t>
            </a:r>
            <a:r>
              <a:rPr lang="en-US" sz="2400" dirty="0" err="1">
                <a:latin typeface="Times New Roman" pitchFamily="18" charset="0"/>
                <a:cs typeface="Times New Roman" pitchFamily="18" charset="0"/>
              </a:rPr>
              <a:t>activităţii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desfăşurate</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315570407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buNone/>
            </a:pPr>
            <a:endParaRPr lang="it-IT" sz="2400" dirty="0" smtClean="0">
              <a:latin typeface="Times New Roman" pitchFamily="18" charset="0"/>
              <a:cs typeface="Times New Roman" pitchFamily="18" charset="0"/>
            </a:endParaRPr>
          </a:p>
          <a:p>
            <a:pPr marL="0" indent="0" algn="ctr">
              <a:buNone/>
            </a:pPr>
            <a:r>
              <a:rPr lang="it-IT" sz="2400" b="1" u="sng" dirty="0" smtClean="0">
                <a:solidFill>
                  <a:srgbClr val="673105"/>
                </a:solidFill>
                <a:latin typeface="Times New Roman" pitchFamily="18" charset="0"/>
                <a:cs typeface="Times New Roman" pitchFamily="18" charset="0"/>
              </a:rPr>
              <a:t>Proiectul </a:t>
            </a:r>
            <a:r>
              <a:rPr lang="it-IT" sz="2400" b="1" u="sng" dirty="0">
                <a:solidFill>
                  <a:srgbClr val="673105"/>
                </a:solidFill>
                <a:latin typeface="Times New Roman" pitchFamily="18" charset="0"/>
                <a:cs typeface="Times New Roman" pitchFamily="18" charset="0"/>
              </a:rPr>
              <a:t>este cofinanțat de Uniunea Europeană. Această comunicare reflectă numai punctul de vedere al autorului şi Comisia nu este responsabilă pentru eventuala utilizare a informaţiilor pe care le conţine</a:t>
            </a:r>
            <a:r>
              <a:rPr lang="it-IT" sz="2400" b="1" u="sng" dirty="0" smtClean="0">
                <a:solidFill>
                  <a:srgbClr val="673105"/>
                </a:solidFill>
                <a:latin typeface="Times New Roman" pitchFamily="18" charset="0"/>
                <a:cs typeface="Times New Roman" pitchFamily="18" charset="0"/>
              </a:rPr>
              <a:t>.</a:t>
            </a:r>
          </a:p>
          <a:p>
            <a:pPr marL="0" indent="0" algn="ctr">
              <a:buNone/>
            </a:pPr>
            <a:endParaRPr lang="it-IT" sz="2400" dirty="0">
              <a:latin typeface="Times New Roman" pitchFamily="18" charset="0"/>
              <a:cs typeface="Times New Roman" pitchFamily="18" charset="0"/>
            </a:endParaRPr>
          </a:p>
          <a:p>
            <a:pPr marL="0" indent="0" algn="ctr">
              <a:buNone/>
            </a:pPr>
            <a:endParaRPr lang="it-IT" sz="2400" dirty="0">
              <a:latin typeface="Times New Roman" pitchFamily="18" charset="0"/>
              <a:cs typeface="Times New Roman" pitchFamily="18" charset="0"/>
            </a:endParaRPr>
          </a:p>
          <a:p>
            <a:pPr marL="0" indent="0" algn="ctr">
              <a:buNone/>
            </a:pPr>
            <a:endParaRPr lang="it-IT" sz="2400" dirty="0" smtClean="0">
              <a:latin typeface="Times New Roman" pitchFamily="18" charset="0"/>
              <a:cs typeface="Times New Roman" pitchFamily="18" charset="0"/>
            </a:endParaRPr>
          </a:p>
          <a:p>
            <a:pPr marL="0" indent="0" algn="ctr">
              <a:buNone/>
            </a:pPr>
            <a:r>
              <a:rPr lang="en-US" sz="2400" dirty="0"/>
              <a:t> </a:t>
            </a:r>
            <a:r>
              <a:rPr lang="en-US" sz="1600" dirty="0">
                <a:latin typeface="Times New Roman" pitchFamily="18" charset="0"/>
                <a:cs typeface="Times New Roman" pitchFamily="18" charset="0"/>
              </a:rPr>
              <a:t>Material </a:t>
            </a:r>
            <a:r>
              <a:rPr lang="en-US" sz="1600" dirty="0" err="1">
                <a:latin typeface="Times New Roman" pitchFamily="18" charset="0"/>
                <a:cs typeface="Times New Roman" pitchFamily="18" charset="0"/>
              </a:rPr>
              <a:t>realizat</a:t>
            </a:r>
            <a:r>
              <a:rPr lang="en-US" sz="1600" dirty="0">
                <a:latin typeface="Times New Roman" pitchFamily="18" charset="0"/>
                <a:cs typeface="Times New Roman" pitchFamily="18" charset="0"/>
              </a:rPr>
              <a:t> de prof. </a:t>
            </a:r>
            <a:r>
              <a:rPr lang="en-US" sz="1600" dirty="0" err="1" smtClean="0">
                <a:latin typeface="Times New Roman" pitchFamily="18" charset="0"/>
                <a:cs typeface="Times New Roman" pitchFamily="18" charset="0"/>
              </a:rPr>
              <a:t>coordonator</a:t>
            </a:r>
            <a:endParaRPr lang="en-US" sz="1600" dirty="0" smtClean="0">
              <a:latin typeface="Times New Roman" pitchFamily="18" charset="0"/>
              <a:cs typeface="Times New Roman" pitchFamily="18" charset="0"/>
            </a:endParaRPr>
          </a:p>
          <a:p>
            <a:pPr marL="0" indent="0" algn="ctr">
              <a:buNone/>
            </a:pP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Zepişi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Simona</a:t>
            </a:r>
            <a:endParaRPr lang="en-US" sz="1600" dirty="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89488450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solidFill>
                  <a:srgbClr val="673105"/>
                </a:solidFill>
                <a:latin typeface="Times New Roman" pitchFamily="18" charset="0"/>
                <a:cs typeface="Times New Roman" pitchFamily="18" charset="0"/>
              </a:rPr>
              <a:t>Prezentare</a:t>
            </a:r>
            <a:r>
              <a:rPr lang="en-US" b="1" u="sng" dirty="0" smtClean="0">
                <a:solidFill>
                  <a:srgbClr val="673105"/>
                </a:solidFill>
                <a:latin typeface="Times New Roman" pitchFamily="18" charset="0"/>
                <a:cs typeface="Times New Roman" pitchFamily="18" charset="0"/>
              </a:rPr>
              <a:t> &amp; </a:t>
            </a:r>
            <a:r>
              <a:rPr lang="en-US" b="1" u="sng" dirty="0" err="1" smtClean="0">
                <a:solidFill>
                  <a:srgbClr val="673105"/>
                </a:solidFill>
                <a:latin typeface="Times New Roman" pitchFamily="18" charset="0"/>
                <a:cs typeface="Times New Roman" pitchFamily="18" charset="0"/>
              </a:rPr>
              <a:t>Sco</a:t>
            </a:r>
            <a:r>
              <a:rPr lang="en-US" b="1" u="sng" dirty="0" err="1">
                <a:solidFill>
                  <a:srgbClr val="673105"/>
                </a:solidFill>
                <a:latin typeface="Times New Roman" pitchFamily="18" charset="0"/>
                <a:cs typeface="Times New Roman" pitchFamily="18" charset="0"/>
              </a:rPr>
              <a:t>p</a:t>
            </a:r>
            <a:endParaRPr lang="en-US" b="1" u="sng" dirty="0">
              <a:solidFill>
                <a:srgbClr val="673105"/>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În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perioada</a:t>
            </a:r>
            <a:r>
              <a:rPr lang="en-US" sz="1800" dirty="0">
                <a:latin typeface="Times New Roman" pitchFamily="18" charset="0"/>
                <a:cs typeface="Times New Roman" pitchFamily="18" charset="0"/>
              </a:rPr>
              <a:t> 01-06.11.2015  a </a:t>
            </a:r>
            <a:r>
              <a:rPr lang="en-US" sz="1800" dirty="0" err="1">
                <a:latin typeface="Times New Roman" pitchFamily="18" charset="0"/>
                <a:cs typeface="Times New Roman" pitchFamily="18" charset="0"/>
              </a:rPr>
              <a:t>avut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loc</a:t>
            </a:r>
            <a:r>
              <a:rPr lang="en-US" sz="1800" dirty="0">
                <a:latin typeface="Times New Roman" pitchFamily="18" charset="0"/>
                <a:cs typeface="Times New Roman" pitchFamily="18" charset="0"/>
              </a:rPr>
              <a:t> la BARREIRO – PORTUGALIA  prima </a:t>
            </a:r>
            <a:r>
              <a:rPr lang="ro-RO" sz="1800" dirty="0">
                <a:latin typeface="Times New Roman" pitchFamily="18" charset="0"/>
                <a:cs typeface="Times New Roman" pitchFamily="18" charset="0"/>
              </a:rPr>
              <a:t>întâlnire transnaţională </a:t>
            </a:r>
            <a:r>
              <a:rPr lang="en-US" sz="1800" dirty="0" err="1">
                <a:latin typeface="Times New Roman" pitchFamily="18" charset="0"/>
                <a:cs typeface="Times New Roman" pitchFamily="18" charset="0"/>
              </a:rPr>
              <a:t>în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cadrul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Proiectului</a:t>
            </a:r>
            <a:r>
              <a:rPr lang="en-US" sz="1800" dirty="0">
                <a:latin typeface="Times New Roman" pitchFamily="18" charset="0"/>
                <a:cs typeface="Times New Roman" pitchFamily="18" charset="0"/>
              </a:rPr>
              <a:t> de </a:t>
            </a:r>
            <a:r>
              <a:rPr lang="en-US" sz="1800" dirty="0" err="1">
                <a:latin typeface="Times New Roman" pitchFamily="18" charset="0"/>
                <a:cs typeface="Times New Roman" pitchFamily="18" charset="0"/>
              </a:rPr>
              <a:t>Parteneriat</a:t>
            </a:r>
            <a:r>
              <a:rPr lang="en-US" sz="1800" dirty="0">
                <a:latin typeface="Times New Roman" pitchFamily="18" charset="0"/>
                <a:cs typeface="Times New Roman" pitchFamily="18" charset="0"/>
              </a:rPr>
              <a:t>  Strategic  (</a:t>
            </a:r>
            <a:r>
              <a:rPr lang="en-US" sz="1800" dirty="0" err="1">
                <a:latin typeface="Times New Roman" pitchFamily="18" charset="0"/>
                <a:cs typeface="Times New Roman" pitchFamily="18" charset="0"/>
              </a:rPr>
              <a:t>Programul</a:t>
            </a:r>
            <a:r>
              <a:rPr lang="en-US" sz="1800" dirty="0">
                <a:latin typeface="Times New Roman" pitchFamily="18" charset="0"/>
                <a:cs typeface="Times New Roman" pitchFamily="18" charset="0"/>
              </a:rPr>
              <a:t>  Erasmus+) – “CETĂŢENIE ACTIVĂ ŞI SPIRIT ECOLOGIC PRIN EDUCAŢIE FORMALĂ ŞI NON-FORMALĂ” (ACEAFNE).  </a:t>
            </a:r>
            <a:r>
              <a:rPr lang="en-US" sz="1800" dirty="0" err="1">
                <a:latin typeface="Times New Roman" pitchFamily="18" charset="0"/>
                <a:cs typeface="Times New Roman" pitchFamily="18" charset="0"/>
              </a:rPr>
              <a:t>Proiectul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reuneşte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şcoli</a:t>
            </a:r>
            <a:r>
              <a:rPr lang="en-US" sz="1800" dirty="0">
                <a:latin typeface="Times New Roman" pitchFamily="18" charset="0"/>
                <a:cs typeface="Times New Roman" pitchFamily="18" charset="0"/>
              </a:rPr>
              <a:t> din </a:t>
            </a:r>
            <a:r>
              <a:rPr lang="en-US" sz="1800" dirty="0" err="1">
                <a:latin typeface="Times New Roman" pitchFamily="18" charset="0"/>
                <a:cs typeface="Times New Roman" pitchFamily="18" charset="0"/>
              </a:rPr>
              <a:t>Suedia</a:t>
            </a:r>
            <a:r>
              <a:rPr lang="en-US" sz="1800" dirty="0">
                <a:latin typeface="Times New Roman" pitchFamily="18" charset="0"/>
                <a:cs typeface="Times New Roman" pitchFamily="18" charset="0"/>
              </a:rPr>
              <a:t>, Anglia,  </a:t>
            </a:r>
            <a:r>
              <a:rPr lang="en-US" sz="1800" dirty="0" err="1">
                <a:latin typeface="Times New Roman" pitchFamily="18" charset="0"/>
                <a:cs typeface="Times New Roman" pitchFamily="18" charset="0"/>
              </a:rPr>
              <a:t>Polonia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Lituania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Portugalia</a:t>
            </a:r>
            <a:r>
              <a:rPr lang="en-US" sz="1800" dirty="0">
                <a:latin typeface="Times New Roman" pitchFamily="18" charset="0"/>
                <a:cs typeface="Times New Roman" pitchFamily="18" charset="0"/>
              </a:rPr>
              <a:t>, Italia, </a:t>
            </a:r>
            <a:r>
              <a:rPr lang="en-US" sz="1800" dirty="0" err="1">
                <a:latin typeface="Times New Roman" pitchFamily="18" charset="0"/>
                <a:cs typeface="Times New Roman" pitchFamily="18" charset="0"/>
              </a:rPr>
              <a:t>Cehia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şi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România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şi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este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coordonat</a:t>
            </a:r>
            <a:r>
              <a:rPr lang="en-US" sz="1800" dirty="0">
                <a:latin typeface="Times New Roman" pitchFamily="18" charset="0"/>
                <a:cs typeface="Times New Roman" pitchFamily="18" charset="0"/>
              </a:rPr>
              <a:t> de </a:t>
            </a:r>
            <a:r>
              <a:rPr lang="en-US" sz="1800" dirty="0" err="1">
                <a:latin typeface="Times New Roman" pitchFamily="18" charset="0"/>
                <a:cs typeface="Times New Roman" pitchFamily="18" charset="0"/>
              </a:rPr>
              <a:t>Colegiul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Național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Ienăchiţă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Văcărescu</a:t>
            </a:r>
            <a:r>
              <a:rPr lang="en-US" sz="1800" dirty="0">
                <a:latin typeface="Times New Roman" pitchFamily="18" charset="0"/>
                <a:cs typeface="Times New Roman" pitchFamily="18" charset="0"/>
              </a:rPr>
              <a:t>” din </a:t>
            </a:r>
            <a:r>
              <a:rPr lang="en-US" sz="1800" dirty="0" err="1">
                <a:latin typeface="Times New Roman" pitchFamily="18" charset="0"/>
                <a:cs typeface="Times New Roman" pitchFamily="18" charset="0"/>
              </a:rPr>
              <a:t>Târgovişte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România</a:t>
            </a:r>
            <a:r>
              <a:rPr lang="en-US" sz="1800" dirty="0">
                <a:latin typeface="Times New Roman" pitchFamily="18" charset="0"/>
                <a:cs typeface="Times New Roman" pitchFamily="18" charset="0"/>
              </a:rPr>
              <a:t>. La </a:t>
            </a:r>
            <a:r>
              <a:rPr lang="en-US" sz="1800" dirty="0" err="1">
                <a:latin typeface="Times New Roman" pitchFamily="18" charset="0"/>
                <a:cs typeface="Times New Roman" pitchFamily="18" charset="0"/>
              </a:rPr>
              <a:t>această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reuniune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şcoala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noastră</a:t>
            </a:r>
            <a:r>
              <a:rPr lang="en-US" sz="1800" dirty="0">
                <a:latin typeface="Times New Roman" pitchFamily="18" charset="0"/>
                <a:cs typeface="Times New Roman" pitchFamily="18" charset="0"/>
              </a:rPr>
              <a:t> a </a:t>
            </a:r>
            <a:r>
              <a:rPr lang="en-US" sz="1800" dirty="0" err="1">
                <a:latin typeface="Times New Roman" pitchFamily="18" charset="0"/>
                <a:cs typeface="Times New Roman" pitchFamily="18" charset="0"/>
              </a:rPr>
              <a:t>fost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reprezentată</a:t>
            </a:r>
            <a:r>
              <a:rPr lang="en-US" sz="1800" dirty="0">
                <a:latin typeface="Times New Roman" pitchFamily="18" charset="0"/>
                <a:cs typeface="Times New Roman" pitchFamily="18" charset="0"/>
              </a:rPr>
              <a:t> de prof. </a:t>
            </a:r>
            <a:r>
              <a:rPr lang="en-US" sz="1800" dirty="0" err="1">
                <a:latin typeface="Times New Roman" pitchFamily="18" charset="0"/>
                <a:cs typeface="Times New Roman" pitchFamily="18" charset="0"/>
              </a:rPr>
              <a:t>Zepişi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Simona</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coordonator</a:t>
            </a:r>
            <a:r>
              <a:rPr lang="en-US" sz="1800" dirty="0">
                <a:latin typeface="Times New Roman" pitchFamily="18" charset="0"/>
                <a:cs typeface="Times New Roman" pitchFamily="18" charset="0"/>
              </a:rPr>
              <a:t> de </a:t>
            </a:r>
            <a:r>
              <a:rPr lang="en-US" sz="1800" dirty="0" err="1">
                <a:latin typeface="Times New Roman" pitchFamily="18" charset="0"/>
                <a:cs typeface="Times New Roman" pitchFamily="18" charset="0"/>
              </a:rPr>
              <a:t>proiect</a:t>
            </a:r>
            <a:r>
              <a:rPr lang="en-US" sz="1800" dirty="0">
                <a:latin typeface="Times New Roman" pitchFamily="18" charset="0"/>
                <a:cs typeface="Times New Roman" pitchFamily="18" charset="0"/>
              </a:rPr>
              <a:t> la </a:t>
            </a:r>
            <a:r>
              <a:rPr lang="en-US" sz="1800" dirty="0" err="1">
                <a:latin typeface="Times New Roman" pitchFamily="18" charset="0"/>
                <a:cs typeface="Times New Roman" pitchFamily="18" charset="0"/>
              </a:rPr>
              <a:t>nivelul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şcolii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şi</a:t>
            </a:r>
            <a:r>
              <a:rPr lang="en-US" sz="1800" dirty="0">
                <a:latin typeface="Times New Roman" pitchFamily="18" charset="0"/>
                <a:cs typeface="Times New Roman" pitchFamily="18" charset="0"/>
              </a:rPr>
              <a:t> al </a:t>
            </a:r>
            <a:r>
              <a:rPr lang="en-US" sz="1800" dirty="0" err="1">
                <a:latin typeface="Times New Roman" pitchFamily="18" charset="0"/>
                <a:cs typeface="Times New Roman" pitchFamily="18" charset="0"/>
              </a:rPr>
              <a:t>parteneriatului</a:t>
            </a:r>
            <a:r>
              <a:rPr lang="en-US" sz="1800" dirty="0">
                <a:latin typeface="Times New Roman" pitchFamily="18" charset="0"/>
                <a:cs typeface="Times New Roman" pitchFamily="18" charset="0"/>
              </a:rPr>
              <a:t>.</a:t>
            </a:r>
          </a:p>
          <a:p>
            <a:pPr marL="0" indent="0">
              <a:buNone/>
            </a:pPr>
            <a:r>
              <a:rPr lang="en-US" sz="18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SCOPUL </a:t>
            </a:r>
            <a:r>
              <a:rPr lang="en-US" sz="1800" dirty="0" err="1">
                <a:latin typeface="Times New Roman" pitchFamily="18" charset="0"/>
                <a:cs typeface="Times New Roman" pitchFamily="18" charset="0"/>
              </a:rPr>
              <a:t>proiectului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este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dezvolte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capacitatea</a:t>
            </a:r>
            <a:r>
              <a:rPr lang="en-US" sz="1800" dirty="0">
                <a:latin typeface="Times New Roman" pitchFamily="18" charset="0"/>
                <a:cs typeface="Times New Roman" pitchFamily="18" charset="0"/>
              </a:rPr>
              <a:t> de </a:t>
            </a:r>
            <a:r>
              <a:rPr lang="en-US" sz="1800" dirty="0" err="1">
                <a:latin typeface="Times New Roman" pitchFamily="18" charset="0"/>
                <a:cs typeface="Times New Roman" pitchFamily="18" charset="0"/>
              </a:rPr>
              <a:t>intervenţie</a:t>
            </a:r>
            <a:r>
              <a:rPr lang="en-US" sz="1800" dirty="0">
                <a:latin typeface="Times New Roman" pitchFamily="18" charset="0"/>
                <a:cs typeface="Times New Roman" pitchFamily="18" charset="0"/>
              </a:rPr>
              <a:t> a </a:t>
            </a:r>
            <a:r>
              <a:rPr lang="en-US" sz="1800" dirty="0" err="1">
                <a:latin typeface="Times New Roman" pitchFamily="18" charset="0"/>
                <a:cs typeface="Times New Roman" pitchFamily="18" charset="0"/>
              </a:rPr>
              <a:t>şcolilor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în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domeniul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educaţiei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pentru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mediu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prin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formarea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competenţelor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profesorilor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şi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prin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elaborarea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unor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instrumente</a:t>
            </a:r>
            <a:r>
              <a:rPr lang="en-US" sz="1800" dirty="0">
                <a:latin typeface="Times New Roman" pitchFamily="18" charset="0"/>
                <a:cs typeface="Times New Roman" pitchFamily="18" charset="0"/>
              </a:rPr>
              <a:t>/</a:t>
            </a:r>
            <a:r>
              <a:rPr lang="en-US" sz="1800" dirty="0" err="1">
                <a:latin typeface="Times New Roman" pitchFamily="18" charset="0"/>
                <a:cs typeface="Times New Roman" pitchFamily="18" charset="0"/>
              </a:rPr>
              <a:t>metodologii</a:t>
            </a:r>
            <a:r>
              <a:rPr lang="en-US" sz="1800" dirty="0">
                <a:latin typeface="Times New Roman" pitchFamily="18" charset="0"/>
                <a:cs typeface="Times New Roman" pitchFamily="18" charset="0"/>
              </a:rPr>
              <a:t>/</a:t>
            </a:r>
            <a:r>
              <a:rPr lang="en-US" sz="1800" dirty="0" err="1">
                <a:latin typeface="Times New Roman" pitchFamily="18" charset="0"/>
                <a:cs typeface="Times New Roman" pitchFamily="18" charset="0"/>
              </a:rPr>
              <a:t>strategii</a:t>
            </a:r>
            <a:r>
              <a:rPr lang="en-US" sz="1800" dirty="0">
                <a:latin typeface="Times New Roman" pitchFamily="18" charset="0"/>
                <a:cs typeface="Times New Roman" pitchFamily="18" charset="0"/>
              </a:rPr>
              <a:t> de </a:t>
            </a:r>
            <a:r>
              <a:rPr lang="en-US" sz="1800" dirty="0" err="1">
                <a:latin typeface="Times New Roman" pitchFamily="18" charset="0"/>
                <a:cs typeface="Times New Roman" pitchFamily="18" charset="0"/>
              </a:rPr>
              <a:t>abordare</a:t>
            </a:r>
            <a:r>
              <a:rPr lang="en-US" sz="1800" dirty="0">
                <a:latin typeface="Times New Roman" pitchFamily="18" charset="0"/>
                <a:cs typeface="Times New Roman" pitchFamily="18" charset="0"/>
              </a:rPr>
              <a:t> a </a:t>
            </a:r>
            <a:r>
              <a:rPr lang="en-US" sz="1800" dirty="0" err="1">
                <a:latin typeface="Times New Roman" pitchFamily="18" charset="0"/>
                <a:cs typeface="Times New Roman" pitchFamily="18" charset="0"/>
              </a:rPr>
              <a:t>educaţiei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ecologice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în</a:t>
            </a:r>
            <a:r>
              <a:rPr lang="en-US" sz="1800" dirty="0">
                <a:latin typeface="Times New Roman" pitchFamily="18" charset="0"/>
                <a:cs typeface="Times New Roman" pitchFamily="18" charset="0"/>
              </a:rPr>
              <a:t> context  formal/non-formal, care </a:t>
            </a:r>
            <a:r>
              <a:rPr lang="en-US" sz="1800" dirty="0" err="1">
                <a:latin typeface="Times New Roman" pitchFamily="18" charset="0"/>
                <a:cs typeface="Times New Roman" pitchFamily="18" charset="0"/>
              </a:rPr>
              <a:t>să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îmbunătăţească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calitatea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predării</a:t>
            </a:r>
            <a:r>
              <a:rPr lang="en-US" sz="1800" dirty="0">
                <a:latin typeface="Times New Roman" pitchFamily="18" charset="0"/>
                <a:cs typeface="Times New Roman" pitchFamily="18" charset="0"/>
              </a:rPr>
              <a:t>/</a:t>
            </a:r>
            <a:r>
              <a:rPr lang="en-US" sz="1800" dirty="0" err="1">
                <a:latin typeface="Times New Roman" pitchFamily="18" charset="0"/>
                <a:cs typeface="Times New Roman" pitchFamily="18" charset="0"/>
              </a:rPr>
              <a:t>învăţării</a:t>
            </a:r>
            <a:r>
              <a:rPr lang="en-US" sz="1800" dirty="0">
                <a:latin typeface="Times New Roman" pitchFamily="18" charset="0"/>
                <a:cs typeface="Times New Roman" pitchFamily="18" charset="0"/>
              </a:rPr>
              <a:t> la </a:t>
            </a:r>
            <a:r>
              <a:rPr lang="en-US" sz="1800" dirty="0" err="1">
                <a:latin typeface="Times New Roman" pitchFamily="18" charset="0"/>
                <a:cs typeface="Times New Roman" pitchFamily="18" charset="0"/>
              </a:rPr>
              <a:t>nivelul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instituţiilor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partenere</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264906916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solidFill>
                  <a:srgbClr val="673105"/>
                </a:solidFill>
                <a:latin typeface="Times New Roman" pitchFamily="18" charset="0"/>
                <a:cs typeface="Times New Roman" pitchFamily="18" charset="0"/>
              </a:rPr>
              <a:t>Obiective</a:t>
            </a:r>
            <a:r>
              <a:rPr lang="en-US" b="1" u="sng" dirty="0" smtClean="0">
                <a:solidFill>
                  <a:srgbClr val="673105"/>
                </a:solidFill>
                <a:latin typeface="Times New Roman" pitchFamily="18" charset="0"/>
                <a:cs typeface="Times New Roman" pitchFamily="18" charset="0"/>
              </a:rPr>
              <a:t>:</a:t>
            </a:r>
            <a:endParaRPr lang="en-US" b="1" u="sng" dirty="0">
              <a:solidFill>
                <a:srgbClr val="673105"/>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229600" cy="4525963"/>
          </a:xfrm>
        </p:spPr>
        <p:txBody>
          <a:bodyPr>
            <a:normAutofit/>
          </a:bodyPr>
          <a:lstStyle/>
          <a:p>
            <a:pPr marL="0" indent="0">
              <a:buNone/>
            </a:pPr>
            <a:r>
              <a:rPr lang="en-US" sz="1800" dirty="0">
                <a:latin typeface="Times New Roman" pitchFamily="18" charset="0"/>
                <a:cs typeface="Times New Roman" pitchFamily="18" charset="0"/>
              </a:rPr>
              <a:t>	</a:t>
            </a:r>
            <a:r>
              <a:rPr lang="en-US" sz="1800" b="1" dirty="0" smtClean="0">
                <a:solidFill>
                  <a:srgbClr val="673105"/>
                </a:solidFill>
                <a:latin typeface="Times New Roman" pitchFamily="18" charset="0"/>
                <a:cs typeface="Times New Roman" pitchFamily="18" charset="0"/>
              </a:rPr>
              <a:t>1)</a:t>
            </a:r>
            <a:r>
              <a:rPr lang="ro-RO" sz="1800" dirty="0">
                <a:latin typeface="Times New Roman" pitchFamily="18" charset="0"/>
                <a:cs typeface="Times New Roman" pitchFamily="18" charset="0"/>
              </a:rPr>
              <a:t>Î</a:t>
            </a:r>
            <a:r>
              <a:rPr lang="en-US" sz="1800" dirty="0" err="1">
                <a:latin typeface="Times New Roman" pitchFamily="18" charset="0"/>
                <a:cs typeface="Times New Roman" pitchFamily="18" charset="0"/>
              </a:rPr>
              <a:t>mbunătăţirea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cunoştinţelor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abilităţilor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şi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competenţelor</a:t>
            </a:r>
            <a:r>
              <a:rPr lang="en-US" sz="1800" dirty="0">
                <a:latin typeface="Times New Roman" pitchFamily="18" charset="0"/>
                <a:cs typeface="Times New Roman" pitchFamily="18" charset="0"/>
              </a:rPr>
              <a:t> de </a:t>
            </a:r>
            <a:r>
              <a:rPr lang="en-US" sz="1800" dirty="0" err="1">
                <a:latin typeface="Times New Roman" pitchFamily="18" charset="0"/>
                <a:cs typeface="Times New Roman" pitchFamily="18" charset="0"/>
              </a:rPr>
              <a:t>lucru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în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cadrul</a:t>
            </a:r>
            <a:r>
              <a:rPr lang="en-US" sz="1800" dirty="0">
                <a:latin typeface="Times New Roman" pitchFamily="18" charset="0"/>
                <a:cs typeface="Times New Roman" pitchFamily="18" charset="0"/>
              </a:rPr>
              <a:t> formal/non-formal  </a:t>
            </a:r>
            <a:r>
              <a:rPr lang="en-US" sz="1800" dirty="0" err="1">
                <a:latin typeface="Times New Roman" pitchFamily="18" charset="0"/>
                <a:cs typeface="Times New Roman" pitchFamily="18" charset="0"/>
              </a:rPr>
              <a:t>pentru</a:t>
            </a:r>
            <a:r>
              <a:rPr lang="en-US" sz="1800" dirty="0">
                <a:latin typeface="Times New Roman" pitchFamily="18" charset="0"/>
                <a:cs typeface="Times New Roman" pitchFamily="18" charset="0"/>
              </a:rPr>
              <a:t> 115 de </a:t>
            </a:r>
            <a:r>
              <a:rPr lang="en-US" sz="1800" dirty="0" err="1">
                <a:latin typeface="Times New Roman" pitchFamily="18" charset="0"/>
                <a:cs typeface="Times New Roman" pitchFamily="18" charset="0"/>
              </a:rPr>
              <a:t>profesori</a:t>
            </a:r>
            <a:r>
              <a:rPr lang="en-US" sz="1800" dirty="0">
                <a:latin typeface="Times New Roman" pitchFamily="18" charset="0"/>
                <a:cs typeface="Times New Roman" pitchFamily="18" charset="0"/>
              </a:rPr>
              <a:t> din </a:t>
            </a:r>
            <a:r>
              <a:rPr lang="en-US" sz="1800" dirty="0" err="1">
                <a:latin typeface="Times New Roman" pitchFamily="18" charset="0"/>
                <a:cs typeface="Times New Roman" pitchFamily="18" charset="0"/>
              </a:rPr>
              <a:t>cele</a:t>
            </a:r>
            <a:r>
              <a:rPr lang="en-US" sz="1800" dirty="0">
                <a:latin typeface="Times New Roman" pitchFamily="18" charset="0"/>
                <a:cs typeface="Times New Roman" pitchFamily="18" charset="0"/>
              </a:rPr>
              <a:t> 8 </a:t>
            </a:r>
            <a:r>
              <a:rPr lang="en-US" sz="1800" dirty="0" err="1">
                <a:latin typeface="Times New Roman" pitchFamily="18" charset="0"/>
                <a:cs typeface="Times New Roman" pitchFamily="18" charset="0"/>
              </a:rPr>
              <a:t>ţări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partenere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în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domeniul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ecologiei</a:t>
            </a:r>
            <a:r>
              <a:rPr lang="en-US" sz="1800" dirty="0">
                <a:latin typeface="Times New Roman" pitchFamily="18" charset="0"/>
                <a:cs typeface="Times New Roman" pitchFamily="18" charset="0"/>
              </a:rPr>
              <a:t>, cu </a:t>
            </a:r>
            <a:r>
              <a:rPr lang="en-US" sz="1800" dirty="0" err="1">
                <a:latin typeface="Times New Roman" pitchFamily="18" charset="0"/>
                <a:cs typeface="Times New Roman" pitchFamily="18" charset="0"/>
              </a:rPr>
              <a:t>scopul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formării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unei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atitudini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responsabile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faţă</a:t>
            </a:r>
            <a:r>
              <a:rPr lang="en-US" sz="1800" dirty="0">
                <a:latin typeface="Times New Roman" pitchFamily="18" charset="0"/>
                <a:cs typeface="Times New Roman" pitchFamily="18" charset="0"/>
              </a:rPr>
              <a:t> de </a:t>
            </a:r>
            <a:r>
              <a:rPr lang="en-US" sz="1800" dirty="0" err="1">
                <a:latin typeface="Times New Roman" pitchFamily="18" charset="0"/>
                <a:cs typeface="Times New Roman" pitchFamily="18" charset="0"/>
              </a:rPr>
              <a:t>mediu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în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comunităţile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educaţionale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şi</a:t>
            </a:r>
            <a:r>
              <a:rPr lang="en-US" sz="1800" dirty="0">
                <a:latin typeface="Times New Roman" pitchFamily="18" charset="0"/>
                <a:cs typeface="Times New Roman" pitchFamily="18" charset="0"/>
              </a:rPr>
              <a:t> locale din care </a:t>
            </a:r>
            <a:r>
              <a:rPr lang="en-US" sz="1800" dirty="0" err="1">
                <a:latin typeface="Times New Roman" pitchFamily="18" charset="0"/>
                <a:cs typeface="Times New Roman" pitchFamily="18" charset="0"/>
              </a:rPr>
              <a:t>provin</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a:t>
            </a:r>
          </a:p>
          <a:p>
            <a:pPr marL="0" indent="0">
              <a:buNone/>
            </a:pPr>
            <a:endParaRPr lang="en-US" sz="1800" dirty="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	</a:t>
            </a:r>
            <a:r>
              <a:rPr lang="en-US" sz="1800" b="1" dirty="0" smtClean="0">
                <a:solidFill>
                  <a:srgbClr val="673105"/>
                </a:solidFill>
                <a:latin typeface="Times New Roman" pitchFamily="18" charset="0"/>
                <a:cs typeface="Times New Roman" pitchFamily="18" charset="0"/>
              </a:rPr>
              <a:t>2)</a:t>
            </a:r>
            <a:r>
              <a:rPr lang="en-US" sz="1800" dirty="0" err="1" smtClean="0">
                <a:latin typeface="Times New Roman" pitchFamily="18" charset="0"/>
                <a:cs typeface="Times New Roman" pitchFamily="18" charset="0"/>
              </a:rPr>
              <a:t>Dezvoltarea</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competenţelor</a:t>
            </a:r>
            <a:r>
              <a:rPr lang="en-US" sz="1800" dirty="0">
                <a:latin typeface="Times New Roman" pitchFamily="18" charset="0"/>
                <a:cs typeface="Times New Roman" pitchFamily="18" charset="0"/>
              </a:rPr>
              <a:t> a 375 de </a:t>
            </a:r>
            <a:r>
              <a:rPr lang="en-US" sz="1800" dirty="0" err="1">
                <a:latin typeface="Times New Roman" pitchFamily="18" charset="0"/>
                <a:cs typeface="Times New Roman" pitchFamily="18" charset="0"/>
              </a:rPr>
              <a:t>elevi</a:t>
            </a:r>
            <a:r>
              <a:rPr lang="en-US" sz="1800" dirty="0">
                <a:latin typeface="Times New Roman" pitchFamily="18" charset="0"/>
                <a:cs typeface="Times New Roman" pitchFamily="18" charset="0"/>
              </a:rPr>
              <a:t>  din </a:t>
            </a:r>
            <a:r>
              <a:rPr lang="en-US" sz="1800" dirty="0" err="1">
                <a:latin typeface="Times New Roman" pitchFamily="18" charset="0"/>
                <a:cs typeface="Times New Roman" pitchFamily="18" charset="0"/>
              </a:rPr>
              <a:t>cele</a:t>
            </a:r>
            <a:r>
              <a:rPr lang="en-US" sz="1800" dirty="0">
                <a:latin typeface="Times New Roman" pitchFamily="18" charset="0"/>
                <a:cs typeface="Times New Roman" pitchFamily="18" charset="0"/>
              </a:rPr>
              <a:t> 8 </a:t>
            </a:r>
            <a:r>
              <a:rPr lang="en-US" sz="1800" dirty="0" err="1">
                <a:latin typeface="Times New Roman" pitchFamily="18" charset="0"/>
                <a:cs typeface="Times New Roman" pitchFamily="18" charset="0"/>
              </a:rPr>
              <a:t>ţări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în</a:t>
            </a:r>
            <a:r>
              <a:rPr lang="en-US" sz="1800" dirty="0">
                <a:latin typeface="Times New Roman" pitchFamily="18" charset="0"/>
                <a:cs typeface="Times New Roman" pitchFamily="18" charset="0"/>
              </a:rPr>
              <a:t> a </a:t>
            </a:r>
            <a:r>
              <a:rPr lang="en-US" sz="1800" dirty="0" err="1">
                <a:latin typeface="Times New Roman" pitchFamily="18" charset="0"/>
                <a:cs typeface="Times New Roman" pitchFamily="18" charset="0"/>
              </a:rPr>
              <a:t>identifica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nevoi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şi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probleme</a:t>
            </a:r>
            <a:r>
              <a:rPr lang="en-US" sz="1800" dirty="0">
                <a:latin typeface="Times New Roman" pitchFamily="18" charset="0"/>
                <a:cs typeface="Times New Roman" pitchFamily="18" charset="0"/>
              </a:rPr>
              <a:t> de </a:t>
            </a:r>
            <a:r>
              <a:rPr lang="en-US" sz="1800" dirty="0" err="1">
                <a:latin typeface="Times New Roman" pitchFamily="18" charset="0"/>
                <a:cs typeface="Times New Roman" pitchFamily="18" charset="0"/>
              </a:rPr>
              <a:t>mediu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în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comunităţile</a:t>
            </a:r>
            <a:r>
              <a:rPr lang="en-US" sz="1800" dirty="0">
                <a:latin typeface="Times New Roman" pitchFamily="18" charset="0"/>
                <a:cs typeface="Times New Roman" pitchFamily="18" charset="0"/>
              </a:rPr>
              <a:t> din care </a:t>
            </a:r>
            <a:r>
              <a:rPr lang="en-US" sz="1800" dirty="0" err="1">
                <a:latin typeface="Times New Roman" pitchFamily="18" charset="0"/>
                <a:cs typeface="Times New Roman" pitchFamily="18" charset="0"/>
              </a:rPr>
              <a:t>fac</a:t>
            </a:r>
            <a:r>
              <a:rPr lang="en-US" sz="1800" dirty="0">
                <a:latin typeface="Times New Roman" pitchFamily="18" charset="0"/>
                <a:cs typeface="Times New Roman" pitchFamily="18" charset="0"/>
              </a:rPr>
              <a:t> parte </a:t>
            </a:r>
            <a:r>
              <a:rPr lang="en-US" sz="1800" dirty="0" err="1">
                <a:latin typeface="Times New Roman" pitchFamily="18" charset="0"/>
                <a:cs typeface="Times New Roman" pitchFamily="18" charset="0"/>
              </a:rPr>
              <a:t>şi</a:t>
            </a:r>
            <a:r>
              <a:rPr lang="en-US" sz="1800" dirty="0">
                <a:latin typeface="Times New Roman" pitchFamily="18" charset="0"/>
                <a:cs typeface="Times New Roman" pitchFamily="18" charset="0"/>
              </a:rPr>
              <a:t> de a </a:t>
            </a:r>
            <a:r>
              <a:rPr lang="en-US" sz="1800" dirty="0" err="1">
                <a:latin typeface="Times New Roman" pitchFamily="18" charset="0"/>
                <a:cs typeface="Times New Roman" pitchFamily="18" charset="0"/>
              </a:rPr>
              <a:t>iniţia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implementa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proiecte</a:t>
            </a:r>
            <a:r>
              <a:rPr lang="en-US" sz="1800" dirty="0">
                <a:latin typeface="Times New Roman" pitchFamily="18" charset="0"/>
                <a:cs typeface="Times New Roman" pitchFamily="18" charset="0"/>
              </a:rPr>
              <a:t> cu </a:t>
            </a:r>
            <a:r>
              <a:rPr lang="en-US" sz="1800" dirty="0" err="1">
                <a:latin typeface="Times New Roman" pitchFamily="18" charset="0"/>
                <a:cs typeface="Times New Roman" pitchFamily="18" charset="0"/>
              </a:rPr>
              <a:t>scopul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imbunatăţirii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calităţii</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mediului</a:t>
            </a:r>
            <a:r>
              <a:rPr lang="en-US" sz="1800" dirty="0" smtClean="0">
                <a:latin typeface="Times New Roman" pitchFamily="18" charset="0"/>
                <a:cs typeface="Times New Roman" pitchFamily="18" charset="0"/>
              </a:rPr>
              <a:t>;</a:t>
            </a:r>
          </a:p>
          <a:p>
            <a:pPr marL="0" indent="0">
              <a:buNone/>
            </a:pPr>
            <a:endParaRPr lang="en-US" sz="1800" dirty="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	</a:t>
            </a:r>
            <a:r>
              <a:rPr lang="en-US" sz="1800" b="1" dirty="0" smtClean="0">
                <a:solidFill>
                  <a:srgbClr val="673105"/>
                </a:solidFill>
                <a:latin typeface="Times New Roman" pitchFamily="18" charset="0"/>
                <a:cs typeface="Times New Roman" pitchFamily="18" charset="0"/>
              </a:rPr>
              <a:t>3)</a:t>
            </a:r>
            <a:r>
              <a:rPr lang="en-US" sz="1800" dirty="0" err="1" smtClean="0">
                <a:latin typeface="Times New Roman" pitchFamily="18" charset="0"/>
                <a:cs typeface="Times New Roman" pitchFamily="18" charset="0"/>
              </a:rPr>
              <a:t>Dezvoltarea</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capacitatii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celor</a:t>
            </a:r>
            <a:r>
              <a:rPr lang="en-US" sz="1800" dirty="0">
                <a:latin typeface="Times New Roman" pitchFamily="18" charset="0"/>
                <a:cs typeface="Times New Roman" pitchFamily="18" charset="0"/>
              </a:rPr>
              <a:t> 8 </a:t>
            </a:r>
            <a:r>
              <a:rPr lang="en-US" sz="1800" dirty="0" err="1">
                <a:latin typeface="Times New Roman" pitchFamily="18" charset="0"/>
                <a:cs typeface="Times New Roman" pitchFamily="18" charset="0"/>
              </a:rPr>
              <a:t>şcoli</a:t>
            </a:r>
            <a:r>
              <a:rPr lang="en-US" sz="1800" dirty="0">
                <a:latin typeface="Times New Roman" pitchFamily="18" charset="0"/>
                <a:cs typeface="Times New Roman" pitchFamily="18" charset="0"/>
              </a:rPr>
              <a:t> de a </a:t>
            </a:r>
            <a:r>
              <a:rPr lang="en-US" sz="1800" dirty="0" err="1">
                <a:latin typeface="Times New Roman" pitchFamily="18" charset="0"/>
                <a:cs typeface="Times New Roman" pitchFamily="18" charset="0"/>
              </a:rPr>
              <a:t>dezvolta</a:t>
            </a:r>
            <a:r>
              <a:rPr lang="en-US" sz="1800" dirty="0">
                <a:latin typeface="Times New Roman" pitchFamily="18" charset="0"/>
                <a:cs typeface="Times New Roman" pitchFamily="18" charset="0"/>
              </a:rPr>
              <a:t> un </a:t>
            </a:r>
            <a:r>
              <a:rPr lang="en-US" sz="1800" dirty="0" err="1">
                <a:latin typeface="Times New Roman" pitchFamily="18" charset="0"/>
                <a:cs typeface="Times New Roman" pitchFamily="18" charset="0"/>
              </a:rPr>
              <a:t>comportament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ecocivic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în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rândul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elevilor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prin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colaborare</a:t>
            </a:r>
            <a:r>
              <a:rPr lang="en-US" sz="1800" dirty="0">
                <a:latin typeface="Times New Roman" pitchFamily="18" charset="0"/>
                <a:cs typeface="Times New Roman" pitchFamily="18" charset="0"/>
              </a:rPr>
              <a:t> cu </a:t>
            </a:r>
            <a:r>
              <a:rPr lang="en-US" sz="1800" dirty="0" err="1">
                <a:latin typeface="Times New Roman" pitchFamily="18" charset="0"/>
                <a:cs typeface="Times New Roman" pitchFamily="18" charset="0"/>
              </a:rPr>
              <a:t>comunitatea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şi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prin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schimb</a:t>
            </a:r>
            <a:r>
              <a:rPr lang="en-US" sz="1800" dirty="0">
                <a:latin typeface="Times New Roman" pitchFamily="18" charset="0"/>
                <a:cs typeface="Times New Roman" pitchFamily="18" charset="0"/>
              </a:rPr>
              <a:t> de </a:t>
            </a:r>
            <a:r>
              <a:rPr lang="en-US" sz="1800" dirty="0" err="1">
                <a:latin typeface="Times New Roman" pitchFamily="18" charset="0"/>
                <a:cs typeface="Times New Roman" pitchFamily="18" charset="0"/>
              </a:rPr>
              <a:t>bune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practici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practici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inovatoare</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385716891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673105"/>
                </a:solidFill>
                <a:latin typeface="Times New Roman" pitchFamily="18" charset="0"/>
                <a:cs typeface="Times New Roman" pitchFamily="18" charset="0"/>
              </a:rPr>
              <a:t> Agenda </a:t>
            </a:r>
            <a:r>
              <a:rPr lang="en-US" b="1" u="sng" dirty="0" err="1">
                <a:solidFill>
                  <a:srgbClr val="673105"/>
                </a:solidFill>
                <a:latin typeface="Times New Roman" pitchFamily="18" charset="0"/>
                <a:cs typeface="Times New Roman" pitchFamily="18" charset="0"/>
              </a:rPr>
              <a:t>întâlnirii</a:t>
            </a:r>
            <a:r>
              <a:rPr lang="en-US" b="1" u="sng" dirty="0">
                <a:solidFill>
                  <a:srgbClr val="673105"/>
                </a:solidFill>
                <a:latin typeface="Times New Roman" pitchFamily="18" charset="0"/>
                <a:cs typeface="Times New Roman" pitchFamily="18" charset="0"/>
              </a:rPr>
              <a:t> a </a:t>
            </a:r>
            <a:r>
              <a:rPr lang="en-US" b="1" u="sng" dirty="0" err="1">
                <a:solidFill>
                  <a:srgbClr val="673105"/>
                </a:solidFill>
                <a:latin typeface="Times New Roman" pitchFamily="18" charset="0"/>
                <a:cs typeface="Times New Roman" pitchFamily="18" charset="0"/>
              </a:rPr>
              <a:t>cuprins</a:t>
            </a:r>
            <a:r>
              <a:rPr lang="en-US" b="1" u="sng" dirty="0">
                <a:solidFill>
                  <a:srgbClr val="673105"/>
                </a:solidFill>
                <a:latin typeface="Times New Roman" pitchFamily="18" charset="0"/>
                <a:cs typeface="Times New Roman" pitchFamily="18" charset="0"/>
              </a:rPr>
              <a:t> </a:t>
            </a:r>
            <a:r>
              <a:rPr lang="en-US" b="1" u="sng" dirty="0" err="1" smtClean="0">
                <a:solidFill>
                  <a:srgbClr val="673105"/>
                </a:solidFill>
                <a:latin typeface="Times New Roman" pitchFamily="18" charset="0"/>
                <a:cs typeface="Times New Roman" pitchFamily="18" charset="0"/>
              </a:rPr>
              <a:t>urm</a:t>
            </a:r>
            <a:r>
              <a:rPr lang="ro-RO" b="1" u="sng" dirty="0">
                <a:solidFill>
                  <a:srgbClr val="673105"/>
                </a:solidFill>
                <a:latin typeface="Times New Roman" pitchFamily="18" charset="0"/>
                <a:cs typeface="Times New Roman" pitchFamily="18" charset="0"/>
              </a:rPr>
              <a:t>ă</a:t>
            </a:r>
            <a:r>
              <a:rPr lang="en-US" b="1" u="sng" dirty="0" err="1" smtClean="0">
                <a:solidFill>
                  <a:srgbClr val="673105"/>
                </a:solidFill>
                <a:latin typeface="Times New Roman" pitchFamily="18" charset="0"/>
                <a:cs typeface="Times New Roman" pitchFamily="18" charset="0"/>
              </a:rPr>
              <a:t>toarele</a:t>
            </a:r>
            <a:r>
              <a:rPr lang="en-US" b="1" u="sng" dirty="0" smtClean="0">
                <a:solidFill>
                  <a:srgbClr val="673105"/>
                </a:solidFill>
                <a:latin typeface="Times New Roman" pitchFamily="18" charset="0"/>
                <a:cs typeface="Times New Roman" pitchFamily="18" charset="0"/>
              </a:rPr>
              <a:t> </a:t>
            </a:r>
            <a:r>
              <a:rPr lang="en-US" b="1" u="sng" dirty="0" err="1">
                <a:solidFill>
                  <a:srgbClr val="673105"/>
                </a:solidFill>
                <a:latin typeface="Times New Roman" pitchFamily="18" charset="0"/>
                <a:cs typeface="Times New Roman" pitchFamily="18" charset="0"/>
              </a:rPr>
              <a:t>aspecte</a:t>
            </a:r>
            <a:r>
              <a:rPr lang="en-US" b="1" u="sng" dirty="0">
                <a:solidFill>
                  <a:srgbClr val="673105"/>
                </a:solidFill>
                <a:latin typeface="Times New Roman" pitchFamily="18" charset="0"/>
                <a:cs typeface="Times New Roman" pitchFamily="18" charset="0"/>
              </a:rPr>
              <a:t>:</a:t>
            </a:r>
          </a:p>
        </p:txBody>
      </p:sp>
      <p:sp>
        <p:nvSpPr>
          <p:cNvPr id="3" name="Content Placeholder 2"/>
          <p:cNvSpPr>
            <a:spLocks noGrp="1"/>
          </p:cNvSpPr>
          <p:nvPr>
            <p:ph idx="1"/>
          </p:nvPr>
        </p:nvSpPr>
        <p:spPr>
          <a:xfrm>
            <a:off x="457200" y="1752600"/>
            <a:ext cx="8229600" cy="533400"/>
          </a:xfrm>
        </p:spPr>
        <p:txBody>
          <a:bodyPr>
            <a:normAutofit/>
          </a:bodyPr>
          <a:lstStyle/>
          <a:p>
            <a:pPr lvl="0">
              <a:buFont typeface="Wingdings" pitchFamily="2" charset="2"/>
              <a:buChar char="Ø"/>
            </a:pPr>
            <a:r>
              <a:rPr lang="en-US" sz="1800" dirty="0" err="1" smtClean="0">
                <a:latin typeface="Times New Roman" pitchFamily="18" charset="0"/>
                <a:cs typeface="Times New Roman" pitchFamily="18" charset="0"/>
              </a:rPr>
              <a:t>Prezentarea</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partenerilor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informa</a:t>
            </a:r>
            <a:r>
              <a:rPr lang="ro-RO" sz="1800" dirty="0">
                <a:latin typeface="Times New Roman" pitchFamily="18" charset="0"/>
                <a:cs typeface="Times New Roman" pitchFamily="18" charset="0"/>
              </a:rPr>
              <a:t>ţii despre ţară, oraş, </a:t>
            </a:r>
            <a:r>
              <a:rPr lang="ro-RO" sz="1800" dirty="0" smtClean="0">
                <a:latin typeface="Times New Roman" pitchFamily="18" charset="0"/>
                <a:cs typeface="Times New Roman" pitchFamily="18" charset="0"/>
              </a:rPr>
              <a:t>scoală)</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639500"/>
            <a:ext cx="1968450" cy="3579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286000"/>
            <a:ext cx="3793067" cy="2133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0" y="3429000"/>
            <a:ext cx="4183224" cy="3137418"/>
          </a:xfrm>
          <a:prstGeom prst="rect">
            <a:avLst/>
          </a:prstGeom>
        </p:spPr>
      </p:pic>
    </p:spTree>
    <p:extLst>
      <p:ext uri="{BB962C8B-B14F-4D97-AF65-F5344CB8AC3E}">
        <p14:creationId xmlns:p14="http://schemas.microsoft.com/office/powerpoint/2010/main" val="402532450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6255" y="2416464"/>
            <a:ext cx="2667000" cy="914400"/>
          </a:xfrm>
        </p:spPr>
        <p:txBody>
          <a:bodyPr>
            <a:normAutofit/>
          </a:bodyPr>
          <a:lstStyle/>
          <a:p>
            <a:endParaRPr lang="en-US" dirty="0"/>
          </a:p>
        </p:txBody>
      </p:sp>
      <p:sp>
        <p:nvSpPr>
          <p:cNvPr id="3" name="Content Placeholder 2"/>
          <p:cNvSpPr>
            <a:spLocks noGrp="1"/>
          </p:cNvSpPr>
          <p:nvPr>
            <p:ph idx="1"/>
          </p:nvPr>
        </p:nvSpPr>
        <p:spPr>
          <a:xfrm>
            <a:off x="495300" y="457200"/>
            <a:ext cx="8153400" cy="609600"/>
          </a:xfrm>
        </p:spPr>
        <p:txBody>
          <a:bodyPr/>
          <a:lstStyle/>
          <a:p>
            <a:pPr lvl="0">
              <a:buFont typeface="Wingdings" pitchFamily="2" charset="2"/>
              <a:buChar char="Ø"/>
            </a:pPr>
            <a:r>
              <a:rPr lang="ro-RO" dirty="0" smtClean="0">
                <a:latin typeface="Times New Roman" pitchFamily="18" charset="0"/>
                <a:cs typeface="Times New Roman" pitchFamily="18" charset="0"/>
              </a:rPr>
              <a:t>Prezentarea </a:t>
            </a:r>
            <a:r>
              <a:rPr lang="ro-RO" dirty="0">
                <a:latin typeface="Times New Roman" pitchFamily="18" charset="0"/>
                <a:cs typeface="Times New Roman" pitchFamily="18" charset="0"/>
              </a:rPr>
              <a:t>şcolii </a:t>
            </a:r>
            <a:r>
              <a:rPr lang="ro-RO" dirty="0" smtClean="0">
                <a:latin typeface="Times New Roman" pitchFamily="18" charset="0"/>
                <a:cs typeface="Times New Roman" pitchFamily="18" charset="0"/>
              </a:rPr>
              <a:t>gazdă</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5118" y="457200"/>
            <a:ext cx="2362200" cy="314960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3318" y="3130261"/>
            <a:ext cx="2724150" cy="363220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1371600"/>
            <a:ext cx="2419350" cy="322580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2800" y="1828800"/>
            <a:ext cx="3470564" cy="2602923"/>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1600" y="3962400"/>
            <a:ext cx="3155950" cy="2366963"/>
          </a:xfrm>
          <a:prstGeom prst="rect">
            <a:avLst/>
          </a:prstGeom>
        </p:spPr>
      </p:pic>
    </p:spTree>
    <p:extLst>
      <p:ext uri="{BB962C8B-B14F-4D97-AF65-F5344CB8AC3E}">
        <p14:creationId xmlns:p14="http://schemas.microsoft.com/office/powerpoint/2010/main" val="333030790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1539009"/>
            <a:ext cx="2667000" cy="914400"/>
          </a:xfrm>
        </p:spPr>
        <p:txBody>
          <a:bodyPr>
            <a:normAutofit/>
          </a:bodyPr>
          <a:lstStyle/>
          <a:p>
            <a:endParaRPr lang="en-US" dirty="0"/>
          </a:p>
        </p:txBody>
      </p:sp>
      <p:sp>
        <p:nvSpPr>
          <p:cNvPr id="3" name="Content Placeholder 2"/>
          <p:cNvSpPr>
            <a:spLocks noGrp="1"/>
          </p:cNvSpPr>
          <p:nvPr>
            <p:ph idx="1"/>
          </p:nvPr>
        </p:nvSpPr>
        <p:spPr>
          <a:xfrm>
            <a:off x="495300" y="457200"/>
            <a:ext cx="8153400" cy="609600"/>
          </a:xfrm>
        </p:spPr>
        <p:txBody>
          <a:bodyPr/>
          <a:lstStyle/>
          <a:p>
            <a:pPr lvl="0">
              <a:buFont typeface="Wingdings" pitchFamily="2" charset="2"/>
              <a:buChar char="Ø"/>
            </a:pPr>
            <a:r>
              <a:rPr lang="ro-RO" dirty="0" smtClean="0">
                <a:latin typeface="Times New Roman" pitchFamily="18" charset="0"/>
                <a:cs typeface="Times New Roman" pitchFamily="18" charset="0"/>
              </a:rPr>
              <a:t>Prezentarea </a:t>
            </a:r>
            <a:r>
              <a:rPr lang="ro-RO" dirty="0">
                <a:latin typeface="Times New Roman" pitchFamily="18" charset="0"/>
                <a:cs typeface="Times New Roman" pitchFamily="18" charset="0"/>
              </a:rPr>
              <a:t>şcolii </a:t>
            </a:r>
            <a:r>
              <a:rPr lang="ro-RO" dirty="0" smtClean="0">
                <a:latin typeface="Times New Roman" pitchFamily="18" charset="0"/>
                <a:cs typeface="Times New Roman" pitchFamily="18" charset="0"/>
              </a:rPr>
              <a:t>gazdă</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27602"/>
            <a:ext cx="2686050" cy="3581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828800"/>
            <a:ext cx="3886200" cy="29146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553691"/>
            <a:ext cx="2400300" cy="32004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7050" y="1447800"/>
            <a:ext cx="3238500" cy="242887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2600" y="4065540"/>
            <a:ext cx="1981200" cy="2641600"/>
          </a:xfrm>
          <a:prstGeom prst="rect">
            <a:avLst/>
          </a:prstGeom>
        </p:spPr>
      </p:pic>
    </p:spTree>
    <p:extLst>
      <p:ext uri="{BB962C8B-B14F-4D97-AF65-F5344CB8AC3E}">
        <p14:creationId xmlns:p14="http://schemas.microsoft.com/office/powerpoint/2010/main" val="218401688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4400" y="5486400"/>
            <a:ext cx="2842491" cy="411162"/>
          </a:xfrm>
        </p:spPr>
        <p:txBody>
          <a:bodyPr>
            <a:normAutofit fontScale="90000"/>
          </a:bodyPr>
          <a:lstStyle/>
          <a:p>
            <a:endParaRPr lang="en-US" dirty="0"/>
          </a:p>
        </p:txBody>
      </p:sp>
      <p:sp>
        <p:nvSpPr>
          <p:cNvPr id="3" name="Content Placeholder 2"/>
          <p:cNvSpPr>
            <a:spLocks noGrp="1"/>
          </p:cNvSpPr>
          <p:nvPr>
            <p:ph idx="1"/>
          </p:nvPr>
        </p:nvSpPr>
        <p:spPr>
          <a:xfrm>
            <a:off x="457200" y="914400"/>
            <a:ext cx="4351482" cy="4610676"/>
          </a:xfrm>
        </p:spPr>
        <p:txBody>
          <a:bodyPr>
            <a:normAutofit/>
          </a:bodyPr>
          <a:lstStyle/>
          <a:p>
            <a:pPr lvl="0">
              <a:buFont typeface="Wingdings" pitchFamily="2" charset="2"/>
              <a:buChar char="Ø"/>
            </a:pPr>
            <a:r>
              <a:rPr lang="ro-RO" sz="1600" dirty="0">
                <a:latin typeface="Times New Roman" pitchFamily="18" charset="0"/>
                <a:cs typeface="Times New Roman" pitchFamily="18" charset="0"/>
              </a:rPr>
              <a:t>Prezentarea sistemului educaţional al ţărilor </a:t>
            </a:r>
            <a:r>
              <a:rPr lang="ro-RO" sz="1600" dirty="0" smtClean="0">
                <a:latin typeface="Times New Roman" pitchFamily="18" charset="0"/>
                <a:cs typeface="Times New Roman" pitchFamily="18" charset="0"/>
              </a:rPr>
              <a:t>partenere</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lvl="0">
              <a:buFont typeface="Wingdings" pitchFamily="2" charset="2"/>
              <a:buChar char="Ø"/>
            </a:pPr>
            <a:r>
              <a:rPr lang="ro-RO" sz="1600" dirty="0">
                <a:latin typeface="Times New Roman" pitchFamily="18" charset="0"/>
                <a:cs typeface="Times New Roman" pitchFamily="18" charset="0"/>
              </a:rPr>
              <a:t>Prezentarea unui rezumat al proiectului de către coordonatorul proiectului </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buFont typeface="Wingdings" pitchFamily="2" charset="2"/>
              <a:buChar char="Ø"/>
            </a:pPr>
            <a:r>
              <a:rPr lang="ro-RO" sz="1600" dirty="0">
                <a:latin typeface="Times New Roman" pitchFamily="18" charset="0"/>
                <a:cs typeface="Times New Roman" pitchFamily="18" charset="0"/>
              </a:rPr>
              <a:t>Discuţii pe marginea unor aspecte importante din proiect ( caracterul inovativ, rezultate, selectarea elevilor şi profesorilor din grupul ţintă,  categorii de beneficiari indirecţi, cuantificarea beneficiarilor indirecţi, realizarea unor minute după activităţi, realizarea jurnalului proiectului, utilitatea jurnalului proiectului în procesul de monitorizare, disciplinele la care pot fi integrate în curriculum teme legate de mediu, monitorizarea la nivel de parteneriat a activităţilor de pregătire a implementării proiectului,buget, transferuri bugetare permise, impact, evaluare, monitorizare</a:t>
            </a:r>
            <a:r>
              <a:rPr lang="ro-RO"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191000"/>
            <a:ext cx="2994891" cy="22461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2514600"/>
            <a:ext cx="2971800" cy="22288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457200"/>
            <a:ext cx="3124200" cy="2343150"/>
          </a:xfrm>
          <a:prstGeom prst="rect">
            <a:avLst/>
          </a:prstGeom>
        </p:spPr>
      </p:pic>
    </p:spTree>
    <p:extLst>
      <p:ext uri="{BB962C8B-B14F-4D97-AF65-F5344CB8AC3E}">
        <p14:creationId xmlns:p14="http://schemas.microsoft.com/office/powerpoint/2010/main" val="138215242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1143000"/>
          </a:xfrm>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67200" y="2933700"/>
            <a:ext cx="4572000" cy="34290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57200"/>
            <a:ext cx="5588000" cy="4191000"/>
          </a:xfrm>
          <a:prstGeom prst="rect">
            <a:avLst/>
          </a:prstGeom>
        </p:spPr>
      </p:pic>
    </p:spTree>
    <p:extLst>
      <p:ext uri="{BB962C8B-B14F-4D97-AF65-F5344CB8AC3E}">
        <p14:creationId xmlns:p14="http://schemas.microsoft.com/office/powerpoint/2010/main" val="155398700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599" y="4572000"/>
            <a:ext cx="3193473" cy="457200"/>
          </a:xfrm>
        </p:spPr>
        <p:txBody>
          <a:bodyPr>
            <a:normAutofit fontScale="90000"/>
          </a:bodyPr>
          <a:lstStyle/>
          <a:p>
            <a:endParaRPr lang="en-US" dirty="0"/>
          </a:p>
        </p:txBody>
      </p:sp>
      <p:sp>
        <p:nvSpPr>
          <p:cNvPr id="3" name="Content Placeholder 2"/>
          <p:cNvSpPr>
            <a:spLocks noGrp="1"/>
          </p:cNvSpPr>
          <p:nvPr>
            <p:ph idx="1"/>
          </p:nvPr>
        </p:nvSpPr>
        <p:spPr>
          <a:xfrm>
            <a:off x="4715163" y="914400"/>
            <a:ext cx="3590637" cy="2286000"/>
          </a:xfrm>
        </p:spPr>
        <p:txBody>
          <a:bodyPr>
            <a:normAutofit fontScale="92500"/>
          </a:bodyPr>
          <a:lstStyle/>
          <a:p>
            <a:pPr>
              <a:buFont typeface="Wingdings" pitchFamily="2" charset="2"/>
              <a:buChar char="Ø"/>
            </a:pPr>
            <a:r>
              <a:rPr lang="en-US" sz="1600" dirty="0" err="1">
                <a:latin typeface="Times New Roman" pitchFamily="18" charset="0"/>
                <a:cs typeface="Times New Roman" pitchFamily="18" charset="0"/>
              </a:rPr>
              <a:t>Prezentarea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activităţilor-cronologic</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0" indent="0">
              <a:buNone/>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discuţii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explicaţii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suplimentare</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buFont typeface="Wingdings" pitchFamily="2" charset="2"/>
              <a:buChar char="Ø"/>
            </a:pPr>
            <a:r>
              <a:rPr lang="en-US" sz="1600" dirty="0" err="1">
                <a:latin typeface="Times New Roman" pitchFamily="18" charset="0"/>
                <a:cs typeface="Times New Roman" pitchFamily="18" charset="0"/>
              </a:rPr>
              <a:t>Discuţii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despre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primul</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produs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intelectual</a:t>
            </a:r>
            <a:r>
              <a:rPr lang="en-US" sz="1600" dirty="0">
                <a:latin typeface="Times New Roman" pitchFamily="18" charset="0"/>
                <a:cs typeface="Times New Roman" pitchFamily="18" charset="0"/>
              </a:rPr>
              <a:t>, brainstorming </a:t>
            </a:r>
            <a:r>
              <a:rPr lang="en-US" sz="1600" dirty="0" err="1">
                <a:latin typeface="Times New Roman" pitchFamily="18" charset="0"/>
                <a:cs typeface="Times New Roman" pitchFamily="18" charset="0"/>
              </a:rPr>
              <a:t>pe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obiectivele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propuse</a:t>
            </a:r>
            <a:r>
              <a:rPr lang="en-US" sz="1600" dirty="0">
                <a:latin typeface="Times New Roman" pitchFamily="18" charset="0"/>
                <a:cs typeface="Times New Roman" pitchFamily="18" charset="0"/>
              </a:rPr>
              <a:t> de </a:t>
            </a:r>
            <a:r>
              <a:rPr lang="en-US" sz="1600" dirty="0" err="1">
                <a:latin typeface="Times New Roman" pitchFamily="18" charset="0"/>
                <a:cs typeface="Times New Roman" pitchFamily="18" charset="0"/>
              </a:rPr>
              <a:t>Naţiunile</a:t>
            </a:r>
            <a:r>
              <a:rPr lang="en-US" sz="1600" dirty="0">
                <a:latin typeface="Times New Roman" pitchFamily="18" charset="0"/>
                <a:cs typeface="Times New Roman" pitchFamily="18" charset="0"/>
              </a:rPr>
              <a:t> Unite </a:t>
            </a:r>
            <a:r>
              <a:rPr lang="en-US" sz="1600" dirty="0" err="1">
                <a:latin typeface="Times New Roman" pitchFamily="18" charset="0"/>
                <a:cs typeface="Times New Roman" pitchFamily="18" charset="0"/>
              </a:rPr>
              <a:t>pentru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dezvoltare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durabilă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pentru</a:t>
            </a:r>
            <a:r>
              <a:rPr lang="en-US" sz="1600" dirty="0">
                <a:latin typeface="Times New Roman" pitchFamily="18" charset="0"/>
                <a:cs typeface="Times New Roman" pitchFamily="18" charset="0"/>
              </a:rPr>
              <a:t> care </a:t>
            </a:r>
            <a:r>
              <a:rPr lang="en-US" sz="1600" dirty="0" err="1">
                <a:latin typeface="Times New Roman" pitchFamily="18" charset="0"/>
                <a:cs typeface="Times New Roman" pitchFamily="18" charset="0"/>
              </a:rPr>
              <a:t>vor</a:t>
            </a:r>
            <a:r>
              <a:rPr lang="en-US" sz="1600" dirty="0">
                <a:latin typeface="Times New Roman" pitchFamily="18" charset="0"/>
                <a:cs typeface="Times New Roman" pitchFamily="18" charset="0"/>
              </a:rPr>
              <a:t> fi </a:t>
            </a:r>
            <a:r>
              <a:rPr lang="en-US" sz="1600" dirty="0" err="1">
                <a:latin typeface="Times New Roman" pitchFamily="18" charset="0"/>
                <a:cs typeface="Times New Roman" pitchFamily="18" charset="0"/>
              </a:rPr>
              <a:t>construite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competenţe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în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acord</a:t>
            </a:r>
            <a:r>
              <a:rPr lang="en-US" sz="1600" dirty="0">
                <a:latin typeface="Times New Roman" pitchFamily="18" charset="0"/>
                <a:cs typeface="Times New Roman" pitchFamily="18" charset="0"/>
              </a:rPr>
              <a:t> cu </a:t>
            </a:r>
            <a:r>
              <a:rPr lang="en-US" sz="1600" dirty="0" err="1">
                <a:latin typeface="Times New Roman" pitchFamily="18" charset="0"/>
                <a:cs typeface="Times New Roman" pitchFamily="18" charset="0"/>
              </a:rPr>
              <a:t>dorinţele</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nevoile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participanţilor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în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curriculumul</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adresat</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profesorilor</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buFont typeface="Wingdings" pitchFamily="2" charset="2"/>
              <a:buChar char="Ø"/>
            </a:pPr>
            <a:endParaRPr lang="en-US" sz="1600"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60800" cy="2895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5163" y="3513858"/>
            <a:ext cx="2934855" cy="22011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400" y="3486150"/>
            <a:ext cx="3429000" cy="2571750"/>
          </a:xfrm>
          <a:prstGeom prst="rect">
            <a:avLst/>
          </a:prstGeom>
        </p:spPr>
      </p:pic>
    </p:spTree>
    <p:extLst>
      <p:ext uri="{BB962C8B-B14F-4D97-AF65-F5344CB8AC3E}">
        <p14:creationId xmlns:p14="http://schemas.microsoft.com/office/powerpoint/2010/main" val="327124949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496</Words>
  <Application>Microsoft Office PowerPoint</Application>
  <PresentationFormat>On-screen Show (4:3)</PresentationFormat>
  <Paragraphs>48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CETĂŢENIE ACTIVĂ ŞI SPIRIT ECOLOGIC PRIN EDUCAŢIE FORMALĂ ŞI NON-FORMALĂ (ACEAFNE) 2015-2017 Programul Erasmus + Parteneriate Strategice (Acțiunea Cheie 2) </vt:lpstr>
      <vt:lpstr>Prezentare &amp; Scop</vt:lpstr>
      <vt:lpstr>Obiective:</vt:lpstr>
      <vt:lpstr> Agenda întâlnirii a cuprins următoarele aspecte: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CETĂŢENIE ACTIVĂ ŞI SPIRIT ECOLOGIC PRIN EDUCAŢIE FORMALĂ ŞI NON-FORMALĂ (ACEAFNE) 2015-2017 Programul Erasmus + Parteneriate Strategice (Acțiunea Cheie 2) </dc:title>
  <dc:creator>Ion</dc:creator>
  <cp:lastModifiedBy>Vaio</cp:lastModifiedBy>
  <cp:revision>11</cp:revision>
  <dcterms:created xsi:type="dcterms:W3CDTF">2006-08-16T00:00:00Z</dcterms:created>
  <dcterms:modified xsi:type="dcterms:W3CDTF">2016-01-03T22:07:20Z</dcterms:modified>
</cp:coreProperties>
</file>